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00" r:id="rId2"/>
    <p:sldId id="327" r:id="rId3"/>
    <p:sldId id="328" r:id="rId4"/>
    <p:sldId id="329" r:id="rId5"/>
    <p:sldId id="330" r:id="rId6"/>
    <p:sldId id="331" r:id="rId7"/>
    <p:sldId id="334" r:id="rId8"/>
    <p:sldId id="332" r:id="rId9"/>
    <p:sldId id="333" r:id="rId10"/>
    <p:sldId id="335" r:id="rId11"/>
    <p:sldId id="336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45" r:id="rId21"/>
    <p:sldId id="346" r:id="rId22"/>
    <p:sldId id="347" r:id="rId23"/>
    <p:sldId id="348" r:id="rId24"/>
    <p:sldId id="349" r:id="rId25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41" autoAdjust="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252A1-E1B0-4F9E-924B-728C3CD44F5A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4A07B-1661-43C9-9648-FD3540D505A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7538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161BED-D70A-09AB-D162-168FD61A5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1CEFA35-C9E8-907E-D76B-3081A05799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86CFF5-0CB0-7FF7-AD37-ADC17B4FF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290D50-AC40-4795-D02E-198F9410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130F4B-FE48-6B0C-306B-B5A5BCF66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9717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1054C-C9C9-3C88-971F-98363368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06ABAF-E0CC-5F98-0555-BD89BEDC3C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A82AE9-1CA4-4468-E1DA-B2F82CC0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6D4A36-CEB1-49DE-DC9D-0127B53DA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C2AE47-2CD9-CB8A-1B7E-6565CCB9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3805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A8DAAC9-FDC4-F058-62F3-455985A5E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D0A399-E770-8663-1F92-FE1165A9A1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B2FF59-C040-0F65-FF6D-B4205097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C11EB92-6E87-FE08-9BBF-4359F88FE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3016493-22FD-B362-7833-FF787927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1404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622EC-BE55-C15F-4544-CC91302C6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2E0486-A297-540E-07B8-5D5C43A34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40BA6B-23F0-2A94-DF92-CA6C16A63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361DCA-8184-519F-FEFE-E3BA2E8B8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397B99-5FB5-B6C5-BC66-3A7ACB1F5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0990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1AD936-4D2A-4F76-D822-86B198360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FDD286-29BB-5485-69B6-E18E9227E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2152E8-F1E6-960B-D2B6-090CA3C11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AD5DC6-4A8C-B579-29A9-B06A7BF23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E0AC3C9-5D0E-E8EF-7F04-3E84E7F90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4535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F959F3-2D77-EDE0-EB7E-CAD7B387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11DEC9-82BA-474B-77E3-913C46D81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51D0193-F477-4F1D-A4CC-FC4885B23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D218FD-B2E3-7419-CAD3-D8C06D3D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BC79A3-506C-5FEA-D775-92BFC9620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E5A718D-4F6E-EED2-5DC1-3E08096D5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657689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E9BA3-B8D8-9678-A443-6F5F7F87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E95CE5-BE33-7876-99CC-7DC706DABB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914B1F-3CD5-1FAC-ACCB-38AFE84E1B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4E8392F-2F96-DF97-19C2-BA665C29E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3B9A38D-F877-3788-2BE4-167606F1CA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0092549-1F7D-C80F-32A9-6349F8E35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4DC3B4C-B8DD-D2B5-7A0F-D635FB0E9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E9EE63F-22AD-7CF6-1273-6C34CE606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0685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740F72-3EE5-5370-4DE0-F432B5DCF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511138-5AF4-896F-4018-FAAE66BDD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BDF1A9-3BCF-0115-9829-52C8934AE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B4B61F-4CE2-FC49-AC6A-ECB459511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60930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A026540-9427-93DE-19F5-4042C3B5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D60CA42-8A8C-0A61-BD86-285C6F56F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6963410-8926-2391-2BCD-7CBF3E3FF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1332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A7FDD-4180-F946-913C-63A029438A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40B946-2B0E-D467-410E-0557CA63E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DBB3B7-4E5A-7489-62EB-072B3D9A32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E860367-30BA-DFA0-EBAA-01AF93CAD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08C104A-20B5-2875-F974-9C57219F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C2500C-C0B4-F04D-4148-78E02B869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6632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8438A-5544-6C5A-BDDB-A9F1F3747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84A5349-6023-197C-1B2F-06D79AAAE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584E23-7B8B-FD30-A308-42A44EBC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62E079-E1B2-B4D4-A8A6-EB403F8A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3B53268-3062-CCFA-5598-CC518529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144C1D-ED01-A0AD-14F5-990D94E70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3654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F5264-CE8E-F726-4F52-245A4323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5A4D803-B9EF-6242-D3B7-BD9425EAC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0F0ACB-67E8-77B5-7AA6-8BF51D188E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7871-B6CA-4AAC-B899-124BB0AB1CA9}" type="datetimeFigureOut">
              <a:rPr lang="ru-KZ" smtClean="0"/>
              <a:t>18.04.2023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6FEBAB-01A4-4C15-459F-A12364B149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78B7D6-6E1F-EB46-88A7-F76912527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9107-E92E-4F6C-97D1-52759DDF4BD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16424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575CF1-DD35-B4BC-FEC6-1506637C2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41482"/>
          </a:xfrm>
        </p:spPr>
        <p:txBody>
          <a:bodyPr>
            <a:normAutofit fontScale="90000"/>
          </a:bodyPr>
          <a:lstStyle/>
          <a:p>
            <a:r>
              <a:rPr lang="kk-KZ" dirty="0"/>
              <a:t>Микроэлектроника</a:t>
            </a:r>
            <a:br>
              <a:rPr lang="kk-KZ" dirty="0"/>
            </a:br>
            <a:r>
              <a:rPr lang="ru-RU" dirty="0"/>
              <a:t>1</a:t>
            </a:r>
            <a:r>
              <a:rPr lang="en-US" dirty="0"/>
              <a:t>3</a:t>
            </a:r>
            <a:r>
              <a:rPr lang="kk-KZ" dirty="0"/>
              <a:t>-лекция</a:t>
            </a:r>
            <a:br>
              <a:rPr lang="kk-KZ" dirty="0"/>
            </a:br>
            <a:br>
              <a:rPr lang="kk-KZ" dirty="0"/>
            </a:b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Жартылай өткізгішті ПЗУ-дың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Read-only memory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тек оқуға арналған жадының) элементтері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2ECE12-368B-AA90-BA7B-CA187636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0367" y="5608948"/>
            <a:ext cx="9144000" cy="770641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PhD, </a:t>
            </a:r>
            <a:r>
              <a:rPr lang="kk-KZ" sz="2800" dirty="0"/>
              <a:t>Карибаев Б.А.</a:t>
            </a:r>
            <a:endParaRPr lang="ru-KZ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E4065A-3871-CCD3-FEFA-48E7EF2F30C5}"/>
              </a:ext>
            </a:extLst>
          </p:cNvPr>
          <p:cNvSpPr txBox="1"/>
          <p:nvPr/>
        </p:nvSpPr>
        <p:spPr>
          <a:xfrm>
            <a:off x="1774596" y="6056423"/>
            <a:ext cx="60944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/>
              <a:t>(1</a:t>
            </a:r>
            <a:r>
              <a:rPr lang="en-US" dirty="0"/>
              <a:t>8</a:t>
            </a:r>
            <a:r>
              <a:rPr lang="kk-KZ" dirty="0"/>
              <a:t>.04.2023)</a:t>
            </a:r>
            <a:br>
              <a:rPr lang="kk-KZ" dirty="0"/>
            </a:b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765830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2A69E9-D6BA-1AFA-FCB9-0C0BE1F0D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524"/>
            <a:ext cx="10515600" cy="592243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қақпаның</a:t>
            </a:r>
            <a:r>
              <a:rPr lang="ru-RU" dirty="0"/>
              <a:t> </a:t>
            </a:r>
            <a:r>
              <a:rPr lang="ru-RU" dirty="0" err="1"/>
              <a:t>зарядтау</a:t>
            </a:r>
            <a:r>
              <a:rPr lang="ru-RU" dirty="0"/>
              <a:t> </a:t>
            </a:r>
            <a:r>
              <a:rPr lang="ru-RU" dirty="0" err="1"/>
              <a:t>механизмі</a:t>
            </a:r>
            <a:r>
              <a:rPr lang="ru-RU" dirty="0"/>
              <a:t> </a:t>
            </a:r>
            <a:r>
              <a:rPr lang="ru-RU" dirty="0" err="1"/>
              <a:t>келесідей</a:t>
            </a:r>
            <a:r>
              <a:rPr lang="ru-RU" dirty="0"/>
              <a:t>. </a:t>
            </a:r>
            <a:r>
              <a:rPr lang="ru-RU" dirty="0" err="1"/>
              <a:t>Теріс</a:t>
            </a:r>
            <a:r>
              <a:rPr lang="ru-RU" dirty="0"/>
              <a:t> потенциал </a:t>
            </a:r>
            <a:r>
              <a:rPr lang="en-US" dirty="0"/>
              <a:t>p-</a:t>
            </a:r>
            <a:r>
              <a:rPr lang="ru-RU" dirty="0" err="1"/>
              <a:t>арналы</a:t>
            </a:r>
            <a:r>
              <a:rPr lang="ru-RU" dirty="0"/>
              <a:t> МДП</a:t>
            </a:r>
            <a:r>
              <a:rPr lang="en-US" dirty="0"/>
              <a:t> </a:t>
            </a:r>
            <a:r>
              <a:rPr lang="ru-RU" dirty="0" err="1"/>
              <a:t>транзистордың</a:t>
            </a:r>
            <a:r>
              <a:rPr lang="ru-RU" dirty="0"/>
              <a:t> сток </a:t>
            </a:r>
            <a:r>
              <a:rPr lang="ru-RU" dirty="0" err="1"/>
              <a:t>аймағына</a:t>
            </a:r>
            <a:r>
              <a:rPr lang="ru-RU" dirty="0"/>
              <a:t> </a:t>
            </a:r>
            <a:r>
              <a:rPr lang="ru-RU" dirty="0" err="1"/>
              <a:t>беріледі</a:t>
            </a:r>
            <a:r>
              <a:rPr lang="ru-RU" dirty="0"/>
              <a:t>. Ол </a:t>
            </a:r>
            <a:r>
              <a:rPr lang="ru-RU" dirty="0" err="1"/>
              <a:t>өскен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</a:t>
            </a:r>
            <a:r>
              <a:rPr lang="ru-RU" dirty="0" err="1"/>
              <a:t>сарқылу</a:t>
            </a:r>
            <a:r>
              <a:rPr lang="ru-RU" dirty="0"/>
              <a:t> </a:t>
            </a:r>
            <a:r>
              <a:rPr lang="ru-RU" dirty="0" err="1"/>
              <a:t>қабаты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ондағы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өрісі</a:t>
            </a:r>
            <a:r>
              <a:rPr lang="ru-RU" dirty="0"/>
              <a:t> </a:t>
            </a:r>
            <a:r>
              <a:rPr lang="ru-RU" dirty="0" err="1"/>
              <a:t>өседі</a:t>
            </a:r>
            <a:r>
              <a:rPr lang="ru-RU" dirty="0"/>
              <a:t>. </a:t>
            </a:r>
            <a:r>
              <a:rPr lang="ru-RU" dirty="0" err="1"/>
              <a:t>Таусылған</a:t>
            </a:r>
            <a:r>
              <a:rPr lang="ru-RU" dirty="0"/>
              <a:t> </a:t>
            </a:r>
            <a:r>
              <a:rPr lang="ru-RU" dirty="0" err="1"/>
              <a:t>қабаттың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өрісінің</a:t>
            </a:r>
            <a:r>
              <a:rPr lang="ru-RU" dirty="0"/>
              <a:t> </a:t>
            </a:r>
            <a:r>
              <a:rPr lang="ru-RU" dirty="0" err="1"/>
              <a:t>әсерінен</a:t>
            </a:r>
            <a:r>
              <a:rPr lang="ru-RU" dirty="0"/>
              <a:t> </a:t>
            </a:r>
            <a:r>
              <a:rPr lang="ru-RU" dirty="0" err="1"/>
              <a:t>нег.емес</a:t>
            </a:r>
            <a:r>
              <a:rPr lang="ru-RU" dirty="0"/>
              <a:t> </a:t>
            </a:r>
            <a:r>
              <a:rPr lang="ru-RU" dirty="0" err="1"/>
              <a:t>тасымалдаушылар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 сток </a:t>
            </a:r>
            <a:r>
              <a:rPr lang="en-US" dirty="0"/>
              <a:t>p+ </a:t>
            </a:r>
            <a:r>
              <a:rPr lang="ru-RU" dirty="0" err="1"/>
              <a:t>аймағынан</a:t>
            </a:r>
            <a:r>
              <a:rPr lang="ru-RU" dirty="0"/>
              <a:t> </a:t>
            </a:r>
            <a:r>
              <a:rPr lang="ru-RU" dirty="0" err="1"/>
              <a:t>субстраттың</a:t>
            </a:r>
            <a:r>
              <a:rPr lang="ru-RU" dirty="0"/>
              <a:t> </a:t>
            </a:r>
            <a:r>
              <a:rPr lang="en-US" dirty="0"/>
              <a:t>n </a:t>
            </a:r>
            <a:r>
              <a:rPr lang="ru-RU" dirty="0" err="1"/>
              <a:t>аймағына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. </a:t>
            </a:r>
            <a:r>
              <a:rPr lang="ru-RU" dirty="0" err="1"/>
              <a:t>Өріс</a:t>
            </a:r>
            <a:r>
              <a:rPr lang="ru-RU" dirty="0"/>
              <a:t> </a:t>
            </a:r>
            <a:r>
              <a:rPr lang="ru-RU" dirty="0" err="1"/>
              <a:t>кернеулігінің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критикалық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en-US" dirty="0"/>
              <a:t>n-</a:t>
            </a:r>
            <a:r>
              <a:rPr lang="ru-RU" dirty="0" err="1"/>
              <a:t>аймақтағы</a:t>
            </a:r>
            <a:r>
              <a:rPr lang="ru-RU" dirty="0"/>
              <a:t> </a:t>
            </a:r>
            <a:r>
              <a:rPr lang="ru-RU" dirty="0" err="1"/>
              <a:t>электрондардың</a:t>
            </a:r>
            <a:r>
              <a:rPr lang="ru-RU" dirty="0"/>
              <a:t> </a:t>
            </a:r>
            <a:r>
              <a:rPr lang="ru-RU" dirty="0" err="1"/>
              <a:t>көшкіндік</a:t>
            </a:r>
            <a:r>
              <a:rPr lang="ru-RU" dirty="0"/>
              <a:t> </a:t>
            </a:r>
            <a:r>
              <a:rPr lang="ru-RU" dirty="0" err="1"/>
              <a:t>көбеюі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ығысқан</a:t>
            </a:r>
            <a:r>
              <a:rPr lang="ru-RU" dirty="0"/>
              <a:t> сток </a:t>
            </a:r>
            <a:r>
              <a:rPr lang="en-US" dirty="0"/>
              <a:t>n-p </a:t>
            </a:r>
            <a:r>
              <a:rPr lang="ru-RU" dirty="0" err="1"/>
              <a:t>түйісуінің</a:t>
            </a:r>
            <a:r>
              <a:rPr lang="ru-RU" dirty="0"/>
              <a:t> </a:t>
            </a:r>
            <a:r>
              <a:rPr lang="ru-RU" dirty="0" err="1"/>
              <a:t>сарқылу</a:t>
            </a:r>
            <a:r>
              <a:rPr lang="ru-RU" dirty="0"/>
              <a:t> </a:t>
            </a:r>
            <a:r>
              <a:rPr lang="ru-RU" dirty="0" err="1"/>
              <a:t>аймағындағы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өрісі</a:t>
            </a:r>
            <a:r>
              <a:rPr lang="ru-RU" dirty="0"/>
              <a:t> </a:t>
            </a:r>
            <a:r>
              <a:rPr lang="ru-RU" dirty="0" err="1"/>
              <a:t>қақпа</a:t>
            </a:r>
            <a:r>
              <a:rPr lang="ru-RU" dirty="0"/>
              <a:t> </a:t>
            </a:r>
            <a:r>
              <a:rPr lang="ru-RU" dirty="0" err="1"/>
              <a:t>оксиді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қақпаға</a:t>
            </a:r>
            <a:r>
              <a:rPr lang="ru-RU" dirty="0"/>
              <a:t> </a:t>
            </a:r>
            <a:r>
              <a:rPr lang="ru-RU" dirty="0" err="1"/>
              <a:t>өту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жеткілікті</a:t>
            </a:r>
            <a:r>
              <a:rPr lang="ru-RU" dirty="0"/>
              <a:t> </a:t>
            </a:r>
            <a:r>
              <a:rPr lang="ru-RU" dirty="0" err="1"/>
              <a:t>энергиясы</a:t>
            </a:r>
            <a:r>
              <a:rPr lang="ru-RU" dirty="0"/>
              <a:t> бар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энергиялы</a:t>
            </a:r>
            <a:r>
              <a:rPr lang="ru-RU" dirty="0"/>
              <a:t> («</a:t>
            </a:r>
            <a:r>
              <a:rPr lang="ru-RU" dirty="0" err="1"/>
              <a:t>ыстық</a:t>
            </a:r>
            <a:r>
              <a:rPr lang="ru-RU" dirty="0"/>
              <a:t>») </a:t>
            </a:r>
            <a:r>
              <a:rPr lang="ru-RU" dirty="0" err="1"/>
              <a:t>электрондардың</a:t>
            </a:r>
            <a:r>
              <a:rPr lang="ru-RU" dirty="0"/>
              <a:t> </a:t>
            </a:r>
            <a:r>
              <a:rPr lang="ru-RU" dirty="0" err="1"/>
              <a:t>айтарлықтай</a:t>
            </a:r>
            <a:r>
              <a:rPr lang="ru-RU" dirty="0"/>
              <a:t> </a:t>
            </a:r>
            <a:r>
              <a:rPr lang="ru-RU" dirty="0" err="1"/>
              <a:t>мөлшерін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B0D754-CBAB-1417-5204-E9E5D8934F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10"/>
          <a:stretch/>
        </p:blipFill>
        <p:spPr>
          <a:xfrm>
            <a:off x="3770439" y="4679105"/>
            <a:ext cx="5048250" cy="217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126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6C25A6C-A79E-8BDE-DD28-2E81053EF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3377"/>
            <a:ext cx="10515600" cy="590358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қақпаны</a:t>
            </a:r>
            <a:r>
              <a:rPr lang="ru-RU" dirty="0"/>
              <a:t> </a:t>
            </a:r>
            <a:r>
              <a:rPr lang="ru-RU" dirty="0" err="1"/>
              <a:t>электрондармен</a:t>
            </a:r>
            <a:r>
              <a:rPr lang="ru-RU" dirty="0"/>
              <a:t> </a:t>
            </a:r>
            <a:r>
              <a:rPr lang="ru-RU" dirty="0" err="1"/>
              <a:t>зарядтағаннан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en-US" dirty="0"/>
              <a:t>p-</a:t>
            </a:r>
            <a:r>
              <a:rPr lang="ru-RU" dirty="0" err="1"/>
              <a:t>типті</a:t>
            </a:r>
            <a:r>
              <a:rPr lang="ru-RU" dirty="0"/>
              <a:t> </a:t>
            </a:r>
            <a:r>
              <a:rPr lang="en-US" dirty="0"/>
              <a:t>MIS </a:t>
            </a:r>
            <a:r>
              <a:rPr lang="ru-RU" dirty="0" err="1"/>
              <a:t>транзисторының</a:t>
            </a:r>
            <a:r>
              <a:rPr lang="ru-RU" dirty="0"/>
              <a:t> </a:t>
            </a:r>
            <a:r>
              <a:rPr lang="ru-RU" dirty="0" err="1"/>
              <a:t>арнасының</a:t>
            </a:r>
            <a:r>
              <a:rPr lang="ru-RU" dirty="0"/>
              <a:t> </a:t>
            </a:r>
            <a:r>
              <a:rPr lang="ru-RU" dirty="0" err="1"/>
              <a:t>аймағында</a:t>
            </a:r>
            <a:r>
              <a:rPr lang="ru-RU" dirty="0"/>
              <a:t>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қабат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транзистор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күйге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. «0» </a:t>
            </a:r>
            <a:r>
              <a:rPr lang="ru-RU" dirty="0" err="1"/>
              <a:t>сақтайды</a:t>
            </a:r>
            <a:r>
              <a:rPr lang="ru-RU" dirty="0"/>
              <a:t>. </a:t>
            </a: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жағынан</a:t>
            </a:r>
            <a:r>
              <a:rPr lang="ru-RU" dirty="0"/>
              <a:t> кремний </a:t>
            </a:r>
            <a:r>
              <a:rPr lang="ru-RU" dirty="0" err="1"/>
              <a:t>диоксидімен</a:t>
            </a:r>
            <a:r>
              <a:rPr lang="ru-RU" dirty="0"/>
              <a:t> </a:t>
            </a:r>
            <a:r>
              <a:rPr lang="ru-RU" dirty="0" err="1"/>
              <a:t>қоршалғандықтан</a:t>
            </a:r>
            <a:r>
              <a:rPr lang="ru-RU" dirty="0"/>
              <a:t>, </a:t>
            </a: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қақпадағы</a:t>
            </a:r>
            <a:r>
              <a:rPr lang="ru-RU" dirty="0"/>
              <a:t> заряд </a:t>
            </a:r>
            <a:r>
              <a:rPr lang="ru-RU" dirty="0" err="1"/>
              <a:t>ұзақ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Зарядтың</a:t>
            </a:r>
            <a:r>
              <a:rPr lang="ru-RU" dirty="0"/>
              <a:t> </a:t>
            </a:r>
            <a:r>
              <a:rPr lang="ru-RU" dirty="0" err="1"/>
              <a:t>тұрақтылығын</a:t>
            </a:r>
            <a:r>
              <a:rPr lang="ru-RU" dirty="0"/>
              <a:t> </a:t>
            </a:r>
            <a:r>
              <a:rPr lang="ru-RU" dirty="0" err="1"/>
              <a:t>зерттеулер</a:t>
            </a:r>
            <a:r>
              <a:rPr lang="ru-RU" dirty="0"/>
              <a:t> </a:t>
            </a:r>
            <a:r>
              <a:rPr lang="ru-RU" dirty="0" err="1"/>
              <a:t>көрсеткендей</a:t>
            </a:r>
            <a:r>
              <a:rPr lang="ru-RU" dirty="0"/>
              <a:t>, </a:t>
            </a:r>
            <a:r>
              <a:rPr lang="ru-RU" dirty="0" err="1"/>
              <a:t>тіпті</a:t>
            </a:r>
            <a:r>
              <a:rPr lang="ru-RU" dirty="0"/>
              <a:t> 125 ° </a:t>
            </a:r>
            <a:r>
              <a:rPr lang="en-US" dirty="0"/>
              <a:t>C </a:t>
            </a:r>
            <a:r>
              <a:rPr lang="ru-RU" dirty="0" err="1"/>
              <a:t>температурада</a:t>
            </a:r>
            <a:r>
              <a:rPr lang="ru-RU" dirty="0"/>
              <a:t> 10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заряд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мәнінен</a:t>
            </a:r>
            <a:r>
              <a:rPr lang="ru-RU" dirty="0"/>
              <a:t> тек 30% -</a:t>
            </a:r>
            <a:r>
              <a:rPr lang="ru-RU" dirty="0" err="1"/>
              <a:t>ға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төмендей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D4C262E-A246-3207-8B0A-0AEDFB8DAD3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10"/>
          <a:stretch/>
        </p:blipFill>
        <p:spPr>
          <a:xfrm>
            <a:off x="3779866" y="4405728"/>
            <a:ext cx="5048250" cy="217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246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96828-B8AA-2AE2-6F83-A5AA1E062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!!!!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4B764D-0852-1D0D-7212-8F711A279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PROM-</a:t>
            </a:r>
            <a:r>
              <a:rPr lang="ru-RU" dirty="0"/>
              <a:t>да </a:t>
            </a:r>
            <a:r>
              <a:rPr lang="ru-RU" dirty="0" err="1"/>
              <a:t>сақталған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өшіру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өрісін</a:t>
            </a:r>
            <a:r>
              <a:rPr lang="ru-RU" dirty="0"/>
              <a:t> </a:t>
            </a:r>
            <a:r>
              <a:rPr lang="ru-RU" dirty="0" err="1"/>
              <a:t>ультракүлгін</a:t>
            </a:r>
            <a:r>
              <a:rPr lang="ru-RU" dirty="0"/>
              <a:t> </a:t>
            </a:r>
            <a:r>
              <a:rPr lang="ru-RU" dirty="0" err="1"/>
              <a:t>сәулелермен</a:t>
            </a:r>
            <a:r>
              <a:rPr lang="ru-RU" dirty="0"/>
              <a:t> </a:t>
            </a:r>
            <a:r>
              <a:rPr lang="ru-RU" dirty="0" err="1"/>
              <a:t>сәулелену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жағдайда</a:t>
            </a:r>
            <a:r>
              <a:rPr lang="ru-RU" dirty="0"/>
              <a:t> </a:t>
            </a:r>
            <a:r>
              <a:rPr lang="ru-RU" dirty="0" err="1"/>
              <a:t>фотондар</a:t>
            </a:r>
            <a:r>
              <a:rPr lang="ru-RU" dirty="0"/>
              <a:t> </a:t>
            </a:r>
            <a:r>
              <a:rPr lang="ru-RU" dirty="0" err="1"/>
              <a:t>субстратқа</a:t>
            </a:r>
            <a:r>
              <a:rPr lang="ru-RU" dirty="0"/>
              <a:t> </a:t>
            </a:r>
            <a:r>
              <a:rPr lang="ru-RU" dirty="0" err="1"/>
              <a:t>оралған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бағытта</a:t>
            </a:r>
            <a:r>
              <a:rPr lang="ru-RU" dirty="0"/>
              <a:t> </a:t>
            </a:r>
            <a:r>
              <a:rPr lang="ru-RU" dirty="0" err="1"/>
              <a:t>өту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қажетті</a:t>
            </a:r>
            <a:r>
              <a:rPr lang="ru-RU" dirty="0"/>
              <a:t> </a:t>
            </a:r>
            <a:r>
              <a:rPr lang="ru-RU" dirty="0" err="1"/>
              <a:t>энергияны</a:t>
            </a:r>
            <a:r>
              <a:rPr lang="ru-RU" dirty="0"/>
              <a:t> </a:t>
            </a:r>
            <a:r>
              <a:rPr lang="ru-RU" dirty="0" err="1"/>
              <a:t>электрондарға</a:t>
            </a:r>
            <a:r>
              <a:rPr lang="ru-RU" dirty="0"/>
              <a:t> </a:t>
            </a:r>
            <a:r>
              <a:rPr lang="ru-RU" dirty="0" err="1"/>
              <a:t>бере</a:t>
            </a:r>
            <a:r>
              <a:rPr lang="ru-RU" dirty="0"/>
              <a:t> </a:t>
            </a:r>
            <a:r>
              <a:rPr lang="ru-RU" dirty="0" err="1"/>
              <a:t>алуы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сәулелену</a:t>
            </a:r>
            <a:r>
              <a:rPr lang="ru-RU" dirty="0"/>
              <a:t> </a:t>
            </a:r>
            <a:r>
              <a:rPr lang="ru-RU" dirty="0" err="1"/>
              <a:t>толқынының</a:t>
            </a:r>
            <a:r>
              <a:rPr lang="ru-RU" dirty="0"/>
              <a:t> </a:t>
            </a:r>
            <a:r>
              <a:rPr lang="ru-RU" dirty="0" err="1"/>
              <a:t>ұзындығы</a:t>
            </a:r>
            <a:r>
              <a:rPr lang="ru-RU" dirty="0"/>
              <a:t> </a:t>
            </a:r>
            <a:r>
              <a:rPr lang="ru-RU" dirty="0" err="1"/>
              <a:t>жеткілікті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керек. </a:t>
            </a:r>
            <a:r>
              <a:rPr lang="ru-RU" dirty="0" err="1"/>
              <a:t>Өшіру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құрылғылардан</a:t>
            </a:r>
            <a:r>
              <a:rPr lang="ru-RU" dirty="0"/>
              <a:t> жад </a:t>
            </a:r>
            <a:r>
              <a:rPr lang="ru-RU" dirty="0" err="1"/>
              <a:t>микросхемасын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тастау</a:t>
            </a:r>
            <a:r>
              <a:rPr lang="ru-RU" dirty="0"/>
              <a:t> керек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99437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C7BD78-F18A-E68E-076F-EE5BBC15F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затворлы</a:t>
            </a:r>
            <a:r>
              <a:rPr lang="ru-RU" dirty="0"/>
              <a:t> МДП-транзистор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D85740-E318-04A1-A9FC-08E633D06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874"/>
            <a:ext cx="10515600" cy="4744089"/>
          </a:xfrm>
        </p:spPr>
        <p:txBody>
          <a:bodyPr/>
          <a:lstStyle/>
          <a:p>
            <a:pPr marL="0" indent="0" algn="just">
              <a:buNone/>
            </a:pPr>
            <a:r>
              <a:rPr lang="ru-RU"/>
              <a:t>Ақпараттық сыйымдылығы жоғары және жоғары жылдамдықты </a:t>
            </a:r>
            <a:r>
              <a:rPr lang="kk-KZ"/>
              <a:t>СБИС</a:t>
            </a:r>
            <a:r>
              <a:rPr lang="en-US"/>
              <a:t> EEPROM-</a:t>
            </a:r>
            <a:r>
              <a:rPr lang="ru-RU"/>
              <a:t>дың сақтау элементтері екі қақпаға арналған поликремнийлі пленкаларын қолдану арқылы біріктірілген технология негізінде жасалған қалқымалы және басқару қақпалары бар </a:t>
            </a:r>
            <a:r>
              <a:rPr lang="en-US"/>
              <a:t>n-</a:t>
            </a:r>
            <a:r>
              <a:rPr lang="ru-RU"/>
              <a:t>каналды МДП</a:t>
            </a:r>
            <a:r>
              <a:rPr lang="en-US"/>
              <a:t> </a:t>
            </a:r>
            <a:r>
              <a:rPr lang="ru-RU"/>
              <a:t>транзисторлары болып табылады. 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4267D35-D77D-2082-DA45-AB3E43295B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150" y="3599793"/>
            <a:ext cx="5110850" cy="29225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6BDAF6-6AB6-5556-C4D5-8DD6FE361996}"/>
              </a:ext>
            </a:extLst>
          </p:cNvPr>
          <p:cNvSpPr txBox="1"/>
          <p:nvPr/>
        </p:nvSpPr>
        <p:spPr>
          <a:xfrm>
            <a:off x="6761424" y="3804918"/>
            <a:ext cx="42113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dirty="0"/>
              <a:t>1 - </a:t>
            </a:r>
            <a:r>
              <a:rPr lang="ru-KZ" sz="2400" dirty="0" err="1"/>
              <a:t>басқару</a:t>
            </a:r>
            <a:r>
              <a:rPr lang="ru-KZ" sz="2400" dirty="0"/>
              <a:t> </a:t>
            </a:r>
            <a:r>
              <a:rPr lang="ru-KZ" sz="2400" dirty="0" err="1"/>
              <a:t>қақпасы</a:t>
            </a:r>
            <a:r>
              <a:rPr lang="ru-KZ" sz="2400" dirty="0"/>
              <a:t>, 2 - </a:t>
            </a:r>
            <a:r>
              <a:rPr lang="ru-KZ" sz="2400" dirty="0" err="1"/>
              <a:t>қалқымалы</a:t>
            </a:r>
            <a:r>
              <a:rPr lang="ru-KZ" sz="2400" dirty="0"/>
              <a:t> </a:t>
            </a:r>
            <a:r>
              <a:rPr lang="ru-KZ" sz="2400" dirty="0" err="1"/>
              <a:t>қақпа</a:t>
            </a:r>
            <a:r>
              <a:rPr lang="ru-KZ" sz="2400" dirty="0"/>
              <a:t>, 3 - </a:t>
            </a:r>
            <a:r>
              <a:rPr lang="ru-KZ" sz="2400" dirty="0" err="1"/>
              <a:t>жұқа</a:t>
            </a:r>
            <a:r>
              <a:rPr lang="ru-KZ" sz="2400" dirty="0"/>
              <a:t> </a:t>
            </a:r>
            <a:r>
              <a:rPr lang="ru-KZ" sz="2400" dirty="0" err="1"/>
              <a:t>туннельдік</a:t>
            </a:r>
            <a:r>
              <a:rPr lang="ru-KZ" sz="2400" dirty="0"/>
              <a:t> диэлектрик, 4 - </a:t>
            </a:r>
            <a:r>
              <a:rPr lang="ru-KZ" sz="2400" dirty="0" err="1"/>
              <a:t>қақпа</a:t>
            </a:r>
            <a:r>
              <a:rPr lang="ru-KZ" sz="2400" dirty="0"/>
              <a:t> </a:t>
            </a:r>
            <a:r>
              <a:rPr lang="ru-KZ" sz="2400" dirty="0" err="1"/>
              <a:t>диэлектригі</a:t>
            </a:r>
            <a:r>
              <a:rPr lang="ru-KZ" sz="2400" dirty="0"/>
              <a:t>, 5 - алюминий </a:t>
            </a:r>
            <a:r>
              <a:rPr lang="ru-KZ" sz="2400" dirty="0" err="1"/>
              <a:t>металлизациясы</a:t>
            </a:r>
            <a:r>
              <a:rPr lang="ru-KZ" sz="2400" dirty="0"/>
              <a:t>, 6 - </a:t>
            </a:r>
            <a:r>
              <a:rPr lang="ru-KZ" sz="2400" dirty="0" err="1"/>
              <a:t>элементаралық</a:t>
            </a:r>
            <a:r>
              <a:rPr lang="ru-KZ" sz="2400" dirty="0"/>
              <a:t> </a:t>
            </a:r>
            <a:r>
              <a:rPr lang="ru-KZ" sz="2400" dirty="0" err="1"/>
              <a:t>оқшаулау</a:t>
            </a:r>
            <a:r>
              <a:rPr lang="ru-KZ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3323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99B333-518B-3380-8831-CAFA44580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938"/>
            <a:ext cx="10515600" cy="584702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типтегі</a:t>
            </a:r>
            <a:r>
              <a:rPr lang="ru-RU" dirty="0"/>
              <a:t> </a:t>
            </a:r>
            <a:r>
              <a:rPr lang="ru-RU" dirty="0" err="1"/>
              <a:t>транзисторлардың</a:t>
            </a:r>
            <a:r>
              <a:rPr lang="ru-RU" dirty="0"/>
              <a:t> </a:t>
            </a: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ерекшелігі</a:t>
            </a:r>
            <a:r>
              <a:rPr lang="ru-RU" dirty="0"/>
              <a:t> -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импульстің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өшіру</a:t>
            </a:r>
            <a:r>
              <a:rPr lang="ru-RU" dirty="0"/>
              <a:t> (</a:t>
            </a:r>
            <a:r>
              <a:rPr lang="ru-RU" dirty="0" err="1"/>
              <a:t>жинақталған</a:t>
            </a:r>
            <a:r>
              <a:rPr lang="ru-RU" dirty="0"/>
              <a:t> </a:t>
            </a:r>
            <a:r>
              <a:rPr lang="ru-RU" dirty="0" err="1"/>
              <a:t>зарядты</a:t>
            </a:r>
            <a:r>
              <a:rPr lang="ru-RU" dirty="0"/>
              <a:t> </a:t>
            </a: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қақпадан</a:t>
            </a:r>
            <a:r>
              <a:rPr lang="ru-RU" dirty="0"/>
              <a:t> </a:t>
            </a:r>
            <a:r>
              <a:rPr lang="ru-RU" dirty="0" err="1"/>
              <a:t>шығару</a:t>
            </a:r>
            <a:r>
              <a:rPr lang="ru-RU" dirty="0"/>
              <a:t>) </a:t>
            </a:r>
            <a:r>
              <a:rPr lang="ru-RU" dirty="0" err="1"/>
              <a:t>процесінің</a:t>
            </a:r>
            <a:r>
              <a:rPr lang="ru-RU" dirty="0"/>
              <a:t> </a:t>
            </a:r>
            <a:r>
              <a:rPr lang="ru-RU" dirty="0" err="1"/>
              <a:t>мүмкіндігі</a:t>
            </a:r>
            <a:r>
              <a:rPr lang="ru-RU" dirty="0"/>
              <a:t>.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өшіретін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жад </a:t>
            </a:r>
            <a:r>
              <a:rPr lang="ru-RU" dirty="0" err="1"/>
              <a:t>құрылғылары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жүйеден</a:t>
            </a:r>
            <a:r>
              <a:rPr lang="ru-RU" dirty="0"/>
              <a:t> </a:t>
            </a:r>
            <a:r>
              <a:rPr lang="ru-RU" dirty="0" err="1"/>
              <a:t>бөлшектеуді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етпей</a:t>
            </a:r>
            <a:r>
              <a:rPr lang="ru-RU" dirty="0"/>
              <a:t>, </a:t>
            </a:r>
            <a:r>
              <a:rPr lang="ru-RU" dirty="0" err="1"/>
              <a:t>барлығын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тек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бөлігін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жазуға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Жад </a:t>
            </a:r>
            <a:r>
              <a:rPr lang="ru-RU" dirty="0" err="1"/>
              <a:t>элементі</a:t>
            </a:r>
            <a:r>
              <a:rPr lang="ru-RU" dirty="0"/>
              <a:t> </a:t>
            </a:r>
            <a:r>
              <a:rPr lang="ru-RU" dirty="0" err="1"/>
              <a:t>сыйымдылықты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қақпасы-қалқымалы</a:t>
            </a:r>
            <a:r>
              <a:rPr lang="ru-RU" dirty="0"/>
              <a:t> </a:t>
            </a:r>
            <a:r>
              <a:rPr lang="ru-RU" dirty="0" err="1"/>
              <a:t>қақпа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</a:t>
            </a:r>
            <a:r>
              <a:rPr lang="ru-RU" dirty="0"/>
              <a:t>-субстрат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басқарылады</a:t>
            </a:r>
            <a:r>
              <a:rPr lang="ru-RU" dirty="0"/>
              <a:t>. </a:t>
            </a:r>
            <a:r>
              <a:rPr lang="ru-RU" dirty="0" err="1"/>
              <a:t>Максималды</a:t>
            </a:r>
            <a:r>
              <a:rPr lang="ru-RU" dirty="0"/>
              <a:t> </a:t>
            </a:r>
            <a:r>
              <a:rPr lang="ru-RU" dirty="0" err="1"/>
              <a:t>сыйымдылықты</a:t>
            </a:r>
            <a:r>
              <a:rPr lang="ru-RU" dirty="0"/>
              <a:t> </a:t>
            </a:r>
            <a:r>
              <a:rPr lang="ru-RU" dirty="0" err="1"/>
              <a:t>байланыстыруға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затвор </a:t>
            </a:r>
            <a:r>
              <a:rPr lang="ru-RU" dirty="0" err="1"/>
              <a:t>аралық</a:t>
            </a:r>
            <a:r>
              <a:rPr lang="ru-RU" dirty="0"/>
              <a:t> </a:t>
            </a:r>
            <a:r>
              <a:rPr lang="ru-RU" dirty="0" err="1"/>
              <a:t>диэлектриктің</a:t>
            </a:r>
            <a:r>
              <a:rPr lang="ru-RU" dirty="0"/>
              <a:t> </a:t>
            </a:r>
            <a:r>
              <a:rPr lang="ru-RU" dirty="0" err="1"/>
              <a:t>қалыңдығы</a:t>
            </a:r>
            <a:r>
              <a:rPr lang="ru-RU" dirty="0"/>
              <a:t> </a:t>
            </a:r>
            <a:r>
              <a:rPr lang="ru-RU" dirty="0" err="1"/>
              <a:t>қақпа</a:t>
            </a:r>
            <a:r>
              <a:rPr lang="ru-RU" dirty="0"/>
              <a:t> </a:t>
            </a:r>
            <a:r>
              <a:rPr lang="ru-RU" dirty="0" err="1"/>
              <a:t>диэлектрикінің</a:t>
            </a:r>
            <a:r>
              <a:rPr lang="ru-RU" dirty="0"/>
              <a:t> </a:t>
            </a:r>
            <a:r>
              <a:rPr lang="ru-RU" dirty="0" err="1"/>
              <a:t>қалыңдығына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керек.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Туннельдік</a:t>
            </a:r>
            <a:r>
              <a:rPr lang="ru-RU" dirty="0"/>
              <a:t> </a:t>
            </a:r>
            <a:r>
              <a:rPr lang="ru-RU" dirty="0" err="1"/>
              <a:t>диэлектригі</a:t>
            </a:r>
            <a:r>
              <a:rPr lang="ru-RU" dirty="0"/>
              <a:t> бар </a:t>
            </a:r>
            <a:r>
              <a:rPr lang="ru-RU" dirty="0" err="1"/>
              <a:t>құрылымдар</a:t>
            </a:r>
            <a:r>
              <a:rPr lang="ru-RU" dirty="0"/>
              <a:t> жад </a:t>
            </a:r>
            <a:r>
              <a:rPr lang="ru-RU" dirty="0" err="1"/>
              <a:t>элементін</a:t>
            </a:r>
            <a:r>
              <a:rPr lang="ru-RU" dirty="0"/>
              <a:t> </a:t>
            </a:r>
            <a:r>
              <a:rPr lang="ru-RU" dirty="0" err="1"/>
              <a:t>бағдарламалауды</a:t>
            </a:r>
            <a:r>
              <a:rPr lang="ru-RU" dirty="0"/>
              <a:t> да, </a:t>
            </a:r>
            <a:r>
              <a:rPr lang="ru-RU" dirty="0" err="1"/>
              <a:t>өшіруді</a:t>
            </a:r>
            <a:r>
              <a:rPr lang="ru-RU" dirty="0"/>
              <a:t> де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қайталанатын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орындауға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</a:t>
            </a:r>
            <a:r>
              <a:rPr lang="ru-RU" dirty="0" err="1"/>
              <a:t>Жинақталған</a:t>
            </a:r>
            <a:r>
              <a:rPr lang="ru-RU" dirty="0"/>
              <a:t> </a:t>
            </a:r>
            <a:r>
              <a:rPr lang="ru-RU" dirty="0" err="1"/>
              <a:t>зарядтың</a:t>
            </a:r>
            <a:r>
              <a:rPr lang="ru-RU" dirty="0"/>
              <a:t> </a:t>
            </a:r>
            <a:r>
              <a:rPr lang="ru-RU" dirty="0" err="1"/>
              <a:t>мәні</a:t>
            </a:r>
            <a:r>
              <a:rPr lang="ru-RU" dirty="0"/>
              <a:t> жад </a:t>
            </a:r>
            <a:r>
              <a:rPr lang="ru-RU" dirty="0" err="1"/>
              <a:t>ұяшығының</a:t>
            </a:r>
            <a:r>
              <a:rPr lang="ru-RU" dirty="0"/>
              <a:t> </a:t>
            </a:r>
            <a:r>
              <a:rPr lang="ru-RU" dirty="0" err="1"/>
              <a:t>геометриялық</a:t>
            </a:r>
            <a:r>
              <a:rPr lang="ru-RU" dirty="0"/>
              <a:t> </a:t>
            </a:r>
            <a:r>
              <a:rPr lang="ru-RU" dirty="0" err="1"/>
              <a:t>параметрлерімен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қақпасына</a:t>
            </a:r>
            <a:r>
              <a:rPr lang="ru-RU" dirty="0"/>
              <a:t> </a:t>
            </a:r>
            <a:r>
              <a:rPr lang="ru-RU" dirty="0" err="1"/>
              <a:t>қолданылатын</a:t>
            </a:r>
            <a:r>
              <a:rPr lang="ru-RU" dirty="0"/>
              <a:t> </a:t>
            </a:r>
            <a:r>
              <a:rPr lang="ru-RU" dirty="0" err="1"/>
              <a:t>жазу</a:t>
            </a:r>
            <a:r>
              <a:rPr lang="ru-RU" dirty="0"/>
              <a:t> </a:t>
            </a:r>
            <a:r>
              <a:rPr lang="ru-RU" dirty="0" err="1"/>
              <a:t>импульстерінің</a:t>
            </a:r>
            <a:r>
              <a:rPr lang="ru-RU" dirty="0"/>
              <a:t> </a:t>
            </a:r>
            <a:r>
              <a:rPr lang="ru-RU" dirty="0" err="1"/>
              <a:t>амплитудасымен</a:t>
            </a:r>
            <a:r>
              <a:rPr lang="ru-RU" dirty="0"/>
              <a:t> </a:t>
            </a:r>
            <a:r>
              <a:rPr lang="ru-RU" dirty="0" err="1"/>
              <a:t>анықталатыны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81564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4EB494-85E9-8987-F793-C39F5E1D1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438"/>
            <a:ext cx="10515600" cy="1325563"/>
          </a:xfrm>
        </p:spPr>
        <p:txBody>
          <a:bodyPr/>
          <a:lstStyle/>
          <a:p>
            <a:r>
              <a:rPr lang="ru-RU" dirty="0"/>
              <a:t>Приборы с зарядовой связью (ПЗС)</a:t>
            </a:r>
            <a:br>
              <a:rPr lang="ru-RU" dirty="0"/>
            </a:br>
            <a:r>
              <a:rPr lang="en-US" dirty="0"/>
              <a:t>CCD, charge-coupled device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EDF373-A098-8FC6-D294-9D282BFA4A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124"/>
            <a:ext cx="6624484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ПЗС, </a:t>
            </a:r>
            <a:r>
              <a:rPr lang="ru-RU" dirty="0" err="1"/>
              <a:t>зарядпен</a:t>
            </a:r>
            <a:r>
              <a:rPr lang="ru-RU" dirty="0"/>
              <a:t> </a:t>
            </a:r>
            <a:r>
              <a:rPr lang="ru-RU" dirty="0" err="1"/>
              <a:t>байланысқан</a:t>
            </a:r>
            <a:r>
              <a:rPr lang="ru-RU" dirty="0"/>
              <a:t> </a:t>
            </a:r>
            <a:r>
              <a:rPr lang="ru-RU" dirty="0" err="1"/>
              <a:t>құрылғы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Ол </a:t>
            </a:r>
            <a:r>
              <a:rPr lang="ru-RU" dirty="0" err="1"/>
              <a:t>бастапқыда</a:t>
            </a:r>
            <a:r>
              <a:rPr lang="ru-RU" dirty="0"/>
              <a:t> </a:t>
            </a:r>
            <a:r>
              <a:rPr lang="ru-RU" dirty="0" err="1"/>
              <a:t>жады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өңдеу</a:t>
            </a:r>
            <a:r>
              <a:rPr lang="ru-RU" dirty="0"/>
              <a:t> </a:t>
            </a:r>
            <a:r>
              <a:rPr lang="ru-RU" dirty="0" err="1"/>
              <a:t>құрылғысы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пайдаланылды</a:t>
            </a:r>
            <a:r>
              <a:rPr lang="ru-RU" dirty="0"/>
              <a:t>. </a:t>
            </a:r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ПЗС </a:t>
            </a:r>
            <a:r>
              <a:rPr lang="ru-RU" dirty="0" err="1"/>
              <a:t>жарықты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</a:t>
            </a:r>
            <a:r>
              <a:rPr lang="ru-RU" dirty="0" err="1"/>
              <a:t>сигналға</a:t>
            </a:r>
            <a:r>
              <a:rPr lang="ru-RU" dirty="0"/>
              <a:t> </a:t>
            </a:r>
            <a:r>
              <a:rPr lang="ru-RU" dirty="0" err="1"/>
              <a:t>түрлендіруші</a:t>
            </a:r>
            <a:r>
              <a:rPr lang="ru-RU" dirty="0"/>
              <a:t> </a:t>
            </a:r>
            <a:r>
              <a:rPr lang="ru-RU" dirty="0" err="1"/>
              <a:t>құрылғы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түрлендіргіштер</a:t>
            </a:r>
            <a:r>
              <a:rPr lang="ru-RU" dirty="0"/>
              <a:t> </a:t>
            </a:r>
            <a:r>
              <a:rPr lang="ru-RU" dirty="0" err="1"/>
              <a:t>бейнекамералар</a:t>
            </a:r>
            <a:r>
              <a:rPr lang="ru-RU" dirty="0"/>
              <a:t> мен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камераларда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9AFA3DF-1A96-35FA-580D-9A7E02028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468" y="4560647"/>
            <a:ext cx="2412560" cy="211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ow does a CCD Sensor Work in Digital Cameras">
            <a:extLst>
              <a:ext uri="{FF2B5EF4-FFF2-40B4-BE49-F238E27FC236}">
                <a16:creationId xmlns:a16="http://schemas.microsoft.com/office/drawing/2014/main" id="{F410AF0C-ED91-57BB-6C19-8675B09A3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024" y="4953002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efinition of CCD sensor | PCMag">
            <a:extLst>
              <a:ext uri="{FF2B5EF4-FFF2-40B4-BE49-F238E27FC236}">
                <a16:creationId xmlns:a16="http://schemas.microsoft.com/office/drawing/2014/main" id="{F084437B-D7B7-70C2-87C0-A48C35231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302" y="1233386"/>
            <a:ext cx="3927347" cy="4645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282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553D76B-EEE9-3BD4-E2A5-800441867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0271"/>
            <a:ext cx="10515600" cy="56066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/>
              <a:t>CCD-</a:t>
            </a:r>
            <a:r>
              <a:rPr lang="ru-RU" sz="3200" dirty="0"/>
              <a:t>де информация заряд </a:t>
            </a:r>
            <a:r>
              <a:rPr lang="ru-RU" sz="3200" dirty="0" err="1"/>
              <a:t>тасымалда</a:t>
            </a:r>
            <a:r>
              <a:rPr lang="kk-KZ" sz="3200" dirty="0"/>
              <a:t>нуы</a:t>
            </a:r>
            <a:r>
              <a:rPr lang="ru-RU" sz="3200" dirty="0"/>
              <a:t> </a:t>
            </a:r>
            <a:r>
              <a:rPr lang="ru-RU" sz="3200" dirty="0" err="1"/>
              <a:t>арқылы</a:t>
            </a:r>
            <a:r>
              <a:rPr lang="ru-RU" sz="3200" dirty="0"/>
              <a:t> </a:t>
            </a:r>
            <a:r>
              <a:rPr lang="ru-RU" sz="3200" dirty="0" err="1"/>
              <a:t>беріледі</a:t>
            </a:r>
            <a:r>
              <a:rPr lang="ru-RU" sz="3200" dirty="0"/>
              <a:t>. </a:t>
            </a:r>
            <a:r>
              <a:rPr lang="ru-RU" sz="3200" dirty="0" err="1"/>
              <a:t>Белсенді</a:t>
            </a:r>
            <a:r>
              <a:rPr lang="ru-RU" sz="3200" dirty="0"/>
              <a:t> орта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</a:t>
            </a:r>
            <a:r>
              <a:rPr lang="ru-RU" sz="3200" dirty="0"/>
              <a:t> пленка </a:t>
            </a:r>
            <a:r>
              <a:rPr lang="ru-RU" sz="3200" dirty="0" err="1"/>
              <a:t>болып</a:t>
            </a:r>
            <a:r>
              <a:rPr lang="ru-RU" sz="3200" dirty="0"/>
              <a:t> </a:t>
            </a:r>
            <a:r>
              <a:rPr lang="ru-RU" sz="3200" dirty="0" err="1"/>
              <a:t>табылады</a:t>
            </a:r>
            <a:r>
              <a:rPr lang="ru-RU" sz="3200" dirty="0"/>
              <a:t>. </a:t>
            </a:r>
            <a:r>
              <a:rPr lang="ru-RU" sz="3200" dirty="0" err="1"/>
              <a:t>Ақпаратты</a:t>
            </a:r>
            <a:r>
              <a:rPr lang="ru-RU" sz="3200" dirty="0"/>
              <a:t> </a:t>
            </a:r>
            <a:r>
              <a:rPr lang="ru-RU" sz="3200" dirty="0" err="1"/>
              <a:t>тасымалдаушы</a:t>
            </a:r>
            <a:r>
              <a:rPr lang="ru-RU" sz="3200" dirty="0"/>
              <a:t> </a:t>
            </a:r>
            <a:r>
              <a:rPr lang="ru-RU" sz="3200" dirty="0" err="1"/>
              <a:t>дәстүрлі</a:t>
            </a:r>
            <a:r>
              <a:rPr lang="ru-RU" sz="3200" dirty="0"/>
              <a:t> </a:t>
            </a:r>
            <a:r>
              <a:rPr lang="ru-RU" sz="3200" dirty="0" err="1"/>
              <a:t>интегралды</a:t>
            </a:r>
            <a:r>
              <a:rPr lang="ru-RU" sz="3200" dirty="0"/>
              <a:t> </a:t>
            </a:r>
            <a:r>
              <a:rPr lang="ru-RU" sz="3200" dirty="0" err="1"/>
              <a:t>электроникадан</a:t>
            </a:r>
            <a:r>
              <a:rPr lang="ru-RU" sz="3200" dirty="0"/>
              <a:t> </a:t>
            </a:r>
            <a:r>
              <a:rPr lang="ru-RU" sz="3200" dirty="0" err="1"/>
              <a:t>айырмашылығы</a:t>
            </a:r>
            <a:r>
              <a:rPr lang="ru-RU" sz="3200" dirty="0"/>
              <a:t> сгусток </a:t>
            </a:r>
            <a:r>
              <a:rPr lang="ru-RU" sz="3200" dirty="0" err="1"/>
              <a:t>зарядында</a:t>
            </a:r>
            <a:r>
              <a:rPr lang="ru-RU" sz="3200" dirty="0"/>
              <a:t> (</a:t>
            </a:r>
            <a:r>
              <a:rPr lang="ru-RU" sz="3200" dirty="0" err="1"/>
              <a:t>зарядтау</a:t>
            </a:r>
            <a:r>
              <a:rPr lang="ru-RU" sz="3200" dirty="0"/>
              <a:t> </a:t>
            </a:r>
            <a:r>
              <a:rPr lang="ru-RU" sz="3200" dirty="0" err="1"/>
              <a:t>пакеті</a:t>
            </a:r>
            <a:r>
              <a:rPr lang="ru-RU" sz="3200" dirty="0"/>
              <a:t>) </a:t>
            </a:r>
            <a:r>
              <a:rPr lang="ru-RU" sz="3200" dirty="0" err="1"/>
              <a:t>болып</a:t>
            </a:r>
            <a:r>
              <a:rPr lang="ru-RU" sz="3200" dirty="0"/>
              <a:t> </a:t>
            </a:r>
            <a:r>
              <a:rPr lang="ru-RU" sz="3200" dirty="0" err="1"/>
              <a:t>табылады</a:t>
            </a:r>
            <a:r>
              <a:rPr lang="ru-RU" sz="3200" dirty="0"/>
              <a:t>, </a:t>
            </a:r>
            <a:r>
              <a:rPr lang="ru-RU" sz="3200" dirty="0" err="1"/>
              <a:t>мұнда</a:t>
            </a:r>
            <a:r>
              <a:rPr lang="ru-RU" sz="3200" dirty="0"/>
              <a:t> </a:t>
            </a:r>
            <a:r>
              <a:rPr lang="ru-RU" sz="3200" dirty="0" err="1"/>
              <a:t>ақпараттық</a:t>
            </a:r>
            <a:r>
              <a:rPr lang="ru-RU" sz="3200" dirty="0"/>
              <a:t> </a:t>
            </a:r>
            <a:r>
              <a:rPr lang="ru-RU" sz="3200" dirty="0" err="1"/>
              <a:t>тасымалдаушы</a:t>
            </a:r>
            <a:r>
              <a:rPr lang="ru-RU" sz="3200" dirty="0"/>
              <a:t> ток </a:t>
            </a:r>
            <a:r>
              <a:rPr lang="ru-RU" sz="3200" dirty="0" err="1"/>
              <a:t>немесе</a:t>
            </a:r>
            <a:r>
              <a:rPr lang="ru-RU" sz="3200" dirty="0"/>
              <a:t> </a:t>
            </a:r>
            <a:r>
              <a:rPr lang="ru-RU" sz="3200" dirty="0" err="1"/>
              <a:t>потенциалдар</a:t>
            </a:r>
            <a:r>
              <a:rPr lang="ru-RU" sz="3200" dirty="0"/>
              <a:t> </a:t>
            </a:r>
            <a:r>
              <a:rPr lang="ru-RU" sz="3200" dirty="0" err="1"/>
              <a:t>айырмасы</a:t>
            </a:r>
            <a:r>
              <a:rPr lang="ru-RU" sz="3200" dirty="0"/>
              <a:t> </a:t>
            </a:r>
            <a:r>
              <a:rPr lang="ru-RU" sz="3200" dirty="0" err="1"/>
              <a:t>болып</a:t>
            </a:r>
            <a:r>
              <a:rPr lang="ru-RU" sz="3200" dirty="0"/>
              <a:t> </a:t>
            </a:r>
            <a:r>
              <a:rPr lang="ru-RU" sz="3200" dirty="0" err="1"/>
              <a:t>табылады</a:t>
            </a:r>
            <a:r>
              <a:rPr lang="ru-RU" sz="3200" dirty="0"/>
              <a:t>. </a:t>
            </a:r>
            <a:r>
              <a:rPr lang="ru-RU" sz="3200" dirty="0" err="1"/>
              <a:t>Жартылай</a:t>
            </a:r>
            <a:r>
              <a:rPr lang="ru-RU" sz="3200" dirty="0"/>
              <a:t> </a:t>
            </a:r>
            <a:r>
              <a:rPr lang="ru-RU" sz="3200" dirty="0" err="1"/>
              <a:t>өткізгішті</a:t>
            </a:r>
            <a:r>
              <a:rPr lang="ru-RU" sz="3200" dirty="0"/>
              <a:t> </a:t>
            </a:r>
            <a:r>
              <a:rPr lang="ru-RU" sz="3200" dirty="0" err="1"/>
              <a:t>пластинаның</a:t>
            </a:r>
            <a:r>
              <a:rPr lang="ru-RU" sz="3200" dirty="0"/>
              <a:t> </a:t>
            </a:r>
            <a:r>
              <a:rPr lang="ru-RU" sz="3200" dirty="0" err="1"/>
              <a:t>бетке</a:t>
            </a:r>
            <a:r>
              <a:rPr lang="ru-RU" sz="3200" dirty="0"/>
              <a:t> </a:t>
            </a:r>
            <a:r>
              <a:rPr lang="ru-RU" sz="3200" dirty="0" err="1"/>
              <a:t>жақын</a:t>
            </a:r>
            <a:r>
              <a:rPr lang="ru-RU" sz="3200" dirty="0"/>
              <a:t> </a:t>
            </a:r>
            <a:r>
              <a:rPr lang="ru-RU" sz="3200" dirty="0" err="1"/>
              <a:t>аймағында</a:t>
            </a:r>
            <a:r>
              <a:rPr lang="ru-RU" sz="3200" dirty="0"/>
              <a:t> заряд </a:t>
            </a:r>
            <a:r>
              <a:rPr lang="ru-RU" sz="3200" dirty="0" err="1"/>
              <a:t>шоғырлары</a:t>
            </a:r>
            <a:r>
              <a:rPr lang="ru-RU" sz="3200" dirty="0"/>
              <a:t> </a:t>
            </a:r>
            <a:r>
              <a:rPr lang="ru-RU" sz="3200" dirty="0" err="1"/>
              <a:t>қозғалады</a:t>
            </a:r>
            <a:r>
              <a:rPr lang="ru-RU" sz="3200" dirty="0"/>
              <a:t>, </a:t>
            </a:r>
            <a:r>
              <a:rPr lang="ru-RU" sz="3200" dirty="0" err="1"/>
              <a:t>басқарылатын</a:t>
            </a:r>
            <a:r>
              <a:rPr lang="ru-RU" sz="3200" dirty="0"/>
              <a:t> </a:t>
            </a:r>
            <a:r>
              <a:rPr lang="ru-RU" sz="3200" dirty="0" err="1"/>
              <a:t>түрде</a:t>
            </a:r>
            <a:r>
              <a:rPr lang="ru-RU" sz="3200" dirty="0"/>
              <a:t> </a:t>
            </a:r>
            <a:r>
              <a:rPr lang="ru-RU" sz="3200" dirty="0" err="1"/>
              <a:t>қозғалады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қажетті</a:t>
            </a:r>
            <a:r>
              <a:rPr lang="ru-RU" sz="3200" dirty="0"/>
              <a:t> </a:t>
            </a:r>
            <a:r>
              <a:rPr lang="ru-RU" sz="3200" dirty="0" err="1"/>
              <a:t>түрде</a:t>
            </a:r>
            <a:r>
              <a:rPr lang="ru-RU" sz="3200" dirty="0"/>
              <a:t> </a:t>
            </a:r>
            <a:r>
              <a:rPr lang="ru-RU" sz="3200" dirty="0" err="1"/>
              <a:t>түрленеді</a:t>
            </a:r>
            <a:r>
              <a:rPr lang="ru-RU" sz="3200" dirty="0"/>
              <a:t>. </a:t>
            </a:r>
            <a:r>
              <a:rPr lang="ru-RU" sz="3200" dirty="0" err="1"/>
              <a:t>Мысалы</a:t>
            </a:r>
            <a:r>
              <a:rPr lang="ru-RU" sz="3200" dirty="0"/>
              <a:t>, </a:t>
            </a:r>
            <a:r>
              <a:rPr lang="ru-RU" sz="3200" dirty="0" err="1"/>
              <a:t>кідіріс</a:t>
            </a:r>
            <a:r>
              <a:rPr lang="ru-RU" sz="3200" dirty="0"/>
              <a:t> </a:t>
            </a:r>
            <a:r>
              <a:rPr lang="ru-RU" sz="3200" dirty="0" err="1"/>
              <a:t>сызықтарында</a:t>
            </a:r>
            <a:r>
              <a:rPr lang="ru-RU" sz="3200" dirty="0"/>
              <a:t> </a:t>
            </a:r>
            <a:r>
              <a:rPr lang="ru-RU" sz="3200" dirty="0" err="1"/>
              <a:t>ақпарат</a:t>
            </a:r>
            <a:r>
              <a:rPr lang="ru-RU" sz="3200" dirty="0"/>
              <a:t> </a:t>
            </a:r>
            <a:r>
              <a:rPr lang="ru-RU" sz="3200" dirty="0" err="1"/>
              <a:t>келесі</a:t>
            </a:r>
            <a:r>
              <a:rPr lang="ru-RU" sz="3200" dirty="0"/>
              <a:t> </a:t>
            </a:r>
            <a:r>
              <a:rPr lang="ru-RU" sz="3200" dirty="0" err="1"/>
              <a:t>түрде</a:t>
            </a:r>
            <a:r>
              <a:rPr lang="ru-RU" sz="3200" dirty="0"/>
              <a:t> </a:t>
            </a:r>
            <a:r>
              <a:rPr lang="ru-RU" sz="3200" dirty="0" err="1"/>
              <a:t>жазылады</a:t>
            </a:r>
            <a:r>
              <a:rPr lang="ru-RU" sz="3200" dirty="0"/>
              <a:t>: «1» - заряд тромбы бар, «0» - заряд тромбы </a:t>
            </a:r>
            <a:r>
              <a:rPr lang="ru-RU" sz="3200" dirty="0" err="1"/>
              <a:t>жоқ</a:t>
            </a:r>
            <a:r>
              <a:rPr lang="ru-RU" sz="3200" dirty="0"/>
              <a:t>.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819370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5D35E8-8AF8-2A14-E2BA-5928465D6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3290"/>
            <a:ext cx="10515600" cy="57836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600" dirty="0"/>
              <a:t>ПЗС </a:t>
            </a:r>
            <a:r>
              <a:rPr lang="ru-RU" sz="3600" dirty="0" err="1"/>
              <a:t>келесі</a:t>
            </a:r>
            <a:r>
              <a:rPr lang="ru-RU" sz="3600" dirty="0"/>
              <a:t> </a:t>
            </a:r>
            <a:r>
              <a:rPr lang="ru-RU" sz="3600" dirty="0" err="1"/>
              <a:t>ерекшеліктермен</a:t>
            </a:r>
            <a:r>
              <a:rPr lang="ru-RU" sz="3600" dirty="0"/>
              <a:t> </a:t>
            </a:r>
            <a:r>
              <a:rPr lang="ru-RU" sz="3600" dirty="0" err="1"/>
              <a:t>сипатталады</a:t>
            </a:r>
            <a:r>
              <a:rPr lang="ru-RU" sz="3600" dirty="0"/>
              <a:t>:</a:t>
            </a:r>
          </a:p>
          <a:p>
            <a:pPr marL="0" indent="0" algn="just">
              <a:buNone/>
            </a:pPr>
            <a:r>
              <a:rPr lang="ru-RU" sz="3600" dirty="0"/>
              <a:t>- </a:t>
            </a:r>
            <a:r>
              <a:rPr lang="ru-RU" sz="3600" dirty="0" err="1"/>
              <a:t>цифрлық</a:t>
            </a:r>
            <a:r>
              <a:rPr lang="ru-RU" sz="3600" dirty="0"/>
              <a:t>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ru-RU" sz="3600" dirty="0" err="1"/>
              <a:t>аналогтық</a:t>
            </a:r>
            <a:r>
              <a:rPr lang="ru-RU" sz="3600" dirty="0"/>
              <a:t> </a:t>
            </a:r>
            <a:r>
              <a:rPr lang="ru-RU" sz="3600" dirty="0" err="1"/>
              <a:t>ақпаратпен</a:t>
            </a:r>
            <a:r>
              <a:rPr lang="ru-RU" sz="3600" dirty="0"/>
              <a:t> </a:t>
            </a:r>
            <a:r>
              <a:rPr lang="ru-RU" sz="3600" dirty="0" err="1"/>
              <a:t>жұмыс</a:t>
            </a:r>
            <a:r>
              <a:rPr lang="ru-RU" sz="3600" dirty="0"/>
              <a:t> </a:t>
            </a:r>
            <a:r>
              <a:rPr lang="ru-RU" sz="3600" dirty="0" err="1"/>
              <a:t>істеу</a:t>
            </a:r>
            <a:r>
              <a:rPr lang="ru-RU" sz="3600" dirty="0"/>
              <a:t> </a:t>
            </a:r>
            <a:r>
              <a:rPr lang="ru-RU" sz="3600" dirty="0" err="1"/>
              <a:t>мүмкіндігі</a:t>
            </a:r>
            <a:r>
              <a:rPr lang="ru-RU" sz="3600" dirty="0"/>
              <a:t>;</a:t>
            </a:r>
          </a:p>
          <a:p>
            <a:pPr marL="0" indent="0" algn="just">
              <a:buNone/>
            </a:pPr>
            <a:r>
              <a:rPr lang="ru-RU" sz="3600" dirty="0"/>
              <a:t>- </a:t>
            </a:r>
            <a:r>
              <a:rPr lang="ru-RU" sz="3600" dirty="0" err="1"/>
              <a:t>ақпаратты</a:t>
            </a:r>
            <a:r>
              <a:rPr lang="ru-RU" sz="3600" dirty="0"/>
              <a:t> </a:t>
            </a:r>
            <a:r>
              <a:rPr lang="ru-RU" sz="3600" dirty="0" err="1"/>
              <a:t>сақтау</a:t>
            </a:r>
            <a:r>
              <a:rPr lang="ru-RU" sz="3600" dirty="0"/>
              <a:t>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ru-RU" sz="3600" dirty="0" err="1"/>
              <a:t>өңдеу</a:t>
            </a:r>
            <a:r>
              <a:rPr lang="ru-RU" sz="3600" dirty="0"/>
              <a:t> </a:t>
            </a:r>
            <a:r>
              <a:rPr lang="ru-RU" sz="3600" dirty="0" err="1"/>
              <a:t>функцияларының</a:t>
            </a:r>
            <a:r>
              <a:rPr lang="ru-RU" sz="3600" dirty="0"/>
              <a:t> </a:t>
            </a:r>
            <a:r>
              <a:rPr lang="ru-RU" sz="3600" dirty="0" err="1"/>
              <a:t>жиынтығы</a:t>
            </a:r>
            <a:r>
              <a:rPr lang="ru-RU" sz="3600" dirty="0"/>
              <a:t>;</a:t>
            </a:r>
          </a:p>
          <a:p>
            <a:pPr marL="0" indent="0" algn="just">
              <a:buNone/>
            </a:pPr>
            <a:r>
              <a:rPr lang="ru-RU" sz="3600" dirty="0"/>
              <a:t>- </a:t>
            </a:r>
            <a:r>
              <a:rPr lang="ru-RU" sz="3600" dirty="0" err="1"/>
              <a:t>жарық</a:t>
            </a:r>
            <a:r>
              <a:rPr lang="ru-RU" sz="3600" dirty="0"/>
              <a:t> </a:t>
            </a:r>
            <a:r>
              <a:rPr lang="ru-RU" sz="3600" dirty="0" err="1"/>
              <a:t>ағынын</a:t>
            </a:r>
            <a:r>
              <a:rPr lang="ru-RU" sz="3600" dirty="0"/>
              <a:t> </a:t>
            </a:r>
            <a:r>
              <a:rPr lang="ru-RU" sz="3600" dirty="0" err="1"/>
              <a:t>электр</a:t>
            </a:r>
            <a:r>
              <a:rPr lang="ru-RU" sz="3600" dirty="0"/>
              <a:t> </a:t>
            </a:r>
            <a:r>
              <a:rPr lang="ru-RU" sz="3600" dirty="0" err="1"/>
              <a:t>зарядына</a:t>
            </a:r>
            <a:r>
              <a:rPr lang="ru-RU" sz="3600" dirty="0"/>
              <a:t> </a:t>
            </a:r>
            <a:r>
              <a:rPr lang="ru-RU" sz="3600" dirty="0" err="1"/>
              <a:t>айналдыру</a:t>
            </a:r>
            <a:r>
              <a:rPr lang="ru-RU" sz="3600" dirty="0"/>
              <a:t> </a:t>
            </a:r>
            <a:r>
              <a:rPr lang="ru-RU" sz="3600" dirty="0" err="1"/>
              <a:t>мүмкіндігі</a:t>
            </a:r>
            <a:r>
              <a:rPr lang="ru-RU" sz="3600" dirty="0"/>
              <a:t>;</a:t>
            </a:r>
          </a:p>
          <a:p>
            <a:pPr marL="0" indent="0" algn="just">
              <a:buNone/>
            </a:pPr>
            <a:r>
              <a:rPr lang="ru-RU" sz="3600" dirty="0"/>
              <a:t>- </a:t>
            </a:r>
            <a:r>
              <a:rPr lang="ru-RU" sz="3600" dirty="0" err="1"/>
              <a:t>топологиялық</a:t>
            </a:r>
            <a:r>
              <a:rPr lang="ru-RU" sz="3600" dirty="0"/>
              <a:t> </a:t>
            </a:r>
            <a:r>
              <a:rPr lang="ru-RU" sz="3600" dirty="0" err="1"/>
              <a:t>қарапайымдылық</a:t>
            </a:r>
            <a:r>
              <a:rPr lang="ru-RU" sz="3600" dirty="0"/>
              <a:t>, </a:t>
            </a:r>
            <a:r>
              <a:rPr lang="ru-RU" sz="3600" dirty="0" err="1"/>
              <a:t>сәйкесінше</a:t>
            </a:r>
            <a:r>
              <a:rPr lang="ru-RU" sz="3600" dirty="0"/>
              <a:t> </a:t>
            </a:r>
            <a:r>
              <a:rPr lang="ru-RU" sz="3600" dirty="0" err="1"/>
              <a:t>элементтердің</a:t>
            </a:r>
            <a:r>
              <a:rPr lang="ru-RU" sz="3600" dirty="0"/>
              <a:t> </a:t>
            </a:r>
            <a:r>
              <a:rPr lang="ru-RU" sz="3600" dirty="0" err="1"/>
              <a:t>сәйкестігі</a:t>
            </a:r>
            <a:r>
              <a:rPr lang="ru-RU" sz="3600" dirty="0"/>
              <a:t>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ru-RU" sz="3600" dirty="0" err="1"/>
              <a:t>заңдылығы</a:t>
            </a:r>
            <a:r>
              <a:rPr lang="ru-RU" sz="3600" dirty="0"/>
              <a:t> </a:t>
            </a:r>
            <a:r>
              <a:rPr lang="ru-RU" sz="3600" dirty="0" err="1"/>
              <a:t>және</a:t>
            </a:r>
            <a:r>
              <a:rPr lang="ru-RU" sz="3600" dirty="0"/>
              <a:t> </a:t>
            </a:r>
            <a:r>
              <a:rPr lang="ru-RU" sz="3600" dirty="0" err="1"/>
              <a:t>жоғары</a:t>
            </a:r>
            <a:r>
              <a:rPr lang="ru-RU" sz="3600" dirty="0"/>
              <a:t> </a:t>
            </a:r>
            <a:r>
              <a:rPr lang="ru-RU" sz="3600" dirty="0" err="1"/>
              <a:t>жылдамдық</a:t>
            </a:r>
            <a:r>
              <a:rPr lang="ru-RU" sz="3600" dirty="0"/>
              <a:t>.</a:t>
            </a:r>
            <a:endParaRPr lang="ru-KZ" sz="3600" dirty="0"/>
          </a:p>
        </p:txBody>
      </p:sp>
    </p:spTree>
    <p:extLst>
      <p:ext uri="{BB962C8B-B14F-4D97-AF65-F5344CB8AC3E}">
        <p14:creationId xmlns:p14="http://schemas.microsoft.com/office/powerpoint/2010/main" val="3075098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A7D3E-2A50-0F9F-D1F8-53ED5609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DB1BB4-6E0F-3818-94DB-40241313D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0650AF-AB65-96CF-667C-0C1F32648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168" y="502482"/>
            <a:ext cx="8861015" cy="5990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3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FF55020-0C7D-E056-14CC-85874477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137652"/>
            <a:ext cx="11818374" cy="60393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ПЗС 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өрістерінің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әрекеттесуі</a:t>
            </a:r>
            <a:r>
              <a:rPr lang="ru-RU" dirty="0"/>
              <a:t>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бір-біріне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ететіндей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</a:t>
            </a:r>
            <a:r>
              <a:rPr lang="ru-RU" dirty="0"/>
              <a:t> </a:t>
            </a:r>
            <a:r>
              <a:rPr lang="ru-RU" dirty="0" err="1"/>
              <a:t>субстратта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kk-KZ" dirty="0"/>
              <a:t>МДП</a:t>
            </a:r>
            <a:r>
              <a:rPr lang="en-US" dirty="0"/>
              <a:t> </a:t>
            </a:r>
            <a:r>
              <a:rPr lang="ru-RU" dirty="0" err="1"/>
              <a:t>құрылымдарының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ПЗС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принципі</a:t>
            </a:r>
            <a:r>
              <a:rPr lang="ru-RU" dirty="0"/>
              <a:t> </a:t>
            </a:r>
            <a:r>
              <a:rPr lang="ru-RU" dirty="0" err="1"/>
              <a:t>электродтарға</a:t>
            </a:r>
            <a:r>
              <a:rPr lang="ru-RU" dirty="0"/>
              <a:t> </a:t>
            </a:r>
            <a:r>
              <a:rPr lang="ru-RU" dirty="0" err="1"/>
              <a:t>сыртқы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кернеулері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/>
              <a:t>бетіне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потенциалды</a:t>
            </a:r>
            <a:r>
              <a:rPr lang="ru-RU" dirty="0"/>
              <a:t> </a:t>
            </a:r>
            <a:r>
              <a:rPr lang="ru-RU" dirty="0" err="1"/>
              <a:t>ямаларда</a:t>
            </a:r>
            <a:r>
              <a:rPr lang="ru-RU" dirty="0"/>
              <a:t> заряд </a:t>
            </a:r>
            <a:r>
              <a:rPr lang="ru-RU" dirty="0" err="1"/>
              <a:t>пакеттерін</a:t>
            </a:r>
            <a:r>
              <a:rPr lang="ru-RU" dirty="0"/>
              <a:t> </a:t>
            </a:r>
            <a:r>
              <a:rPr lang="ru-RU" dirty="0" err="1"/>
              <a:t>генерациялауға</a:t>
            </a:r>
            <a:r>
              <a:rPr lang="ru-RU" dirty="0"/>
              <a:t>, </a:t>
            </a:r>
            <a:r>
              <a:rPr lang="ru-RU" dirty="0" err="1"/>
              <a:t>сақтауға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беруге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ПЗС-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суретте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, </a:t>
            </a:r>
            <a:r>
              <a:rPr lang="ru-RU" dirty="0" err="1"/>
              <a:t>штрихпен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ru-RU" dirty="0" err="1"/>
              <a:t>шоғырымен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/>
              <a:t>кеңістік</a:t>
            </a:r>
            <a:r>
              <a:rPr lang="ru-RU" dirty="0"/>
              <a:t> </a:t>
            </a:r>
            <a:r>
              <a:rPr lang="ru-RU" dirty="0" err="1"/>
              <a:t>зарядымен</a:t>
            </a:r>
            <a:r>
              <a:rPr lang="ru-RU" dirty="0"/>
              <a:t> </a:t>
            </a:r>
            <a:r>
              <a:rPr lang="ru-RU" dirty="0" err="1"/>
              <a:t>толтырылған</a:t>
            </a:r>
            <a:r>
              <a:rPr lang="ru-RU" dirty="0"/>
              <a:t> </a:t>
            </a:r>
            <a:r>
              <a:rPr lang="ru-RU" dirty="0" err="1"/>
              <a:t>потенциалды</a:t>
            </a:r>
            <a:r>
              <a:rPr lang="ru-RU" dirty="0"/>
              <a:t> </a:t>
            </a:r>
            <a:r>
              <a:rPr lang="ru-RU" dirty="0" err="1"/>
              <a:t>ямалар</a:t>
            </a:r>
            <a:r>
              <a:rPr lang="ru-RU" dirty="0"/>
              <a:t> </a:t>
            </a:r>
            <a:r>
              <a:rPr lang="ru-RU" dirty="0" err="1"/>
              <a:t>келтірілген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9C4977B-DFA3-6414-FC14-E9B7B800E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7897" y="4288440"/>
            <a:ext cx="8032186" cy="2569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134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EA021-F72F-8A57-2092-318B09BFD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/>
              <a:t>Негізгі қолданылған әдебиет</a:t>
            </a: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369F71-595D-8827-FAA6-C5F6A422012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10515600" cy="53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/>
              <a:t>Т.В. </a:t>
            </a:r>
            <a:r>
              <a:rPr lang="ru-RU" sz="3200" dirty="0" err="1"/>
              <a:t>Свистова</a:t>
            </a:r>
            <a:r>
              <a:rPr lang="ru-RU" sz="3200" dirty="0"/>
              <a:t>. ОСНОВЫ МИКРОЭЛЕКТРОНИКИ, 2017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940893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4638820-15F5-85A2-1A4D-2471BBB44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1" y="265471"/>
            <a:ext cx="9360309" cy="59114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b="1" dirty="0"/>
              <a:t>1</a:t>
            </a:r>
            <a:r>
              <a:rPr lang="kk-KZ" sz="2400" b="1" dirty="0"/>
              <a:t>. </a:t>
            </a:r>
            <a:r>
              <a:rPr lang="en-US" sz="2400" b="1" dirty="0">
                <a:highlight>
                  <a:srgbClr val="00FF00"/>
                </a:highlight>
              </a:rPr>
              <a:t>U1˃ 0 </a:t>
            </a:r>
            <a:r>
              <a:rPr lang="ru-RU" sz="2400" dirty="0" err="1"/>
              <a:t>қолданылғанда</a:t>
            </a:r>
            <a:r>
              <a:rPr lang="ru-RU" sz="2400" dirty="0"/>
              <a:t>, </a:t>
            </a:r>
            <a:r>
              <a:rPr lang="ru-RU" sz="2400" dirty="0" err="1"/>
              <a:t>негізгі</a:t>
            </a:r>
            <a:r>
              <a:rPr lang="ru-RU" sz="2400" dirty="0"/>
              <a:t> заряд </a:t>
            </a:r>
            <a:r>
              <a:rPr lang="ru-RU" sz="2400" dirty="0" err="1"/>
              <a:t>тасымалдаушылар</a:t>
            </a:r>
            <a:r>
              <a:rPr lang="ru-RU" sz="2400" dirty="0"/>
              <a:t> </a:t>
            </a:r>
            <a:r>
              <a:rPr lang="ru-RU" sz="2400" dirty="0" err="1"/>
              <a:t>беткейден</a:t>
            </a:r>
            <a:r>
              <a:rPr lang="ru-RU" sz="2400" dirty="0"/>
              <a:t> </a:t>
            </a:r>
            <a:r>
              <a:rPr lang="ru-RU" sz="2400" dirty="0" err="1"/>
              <a:t>субстраттың</a:t>
            </a:r>
            <a:r>
              <a:rPr lang="ru-RU" sz="2400" dirty="0"/>
              <a:t> </a:t>
            </a:r>
            <a:r>
              <a:rPr lang="ru-RU" sz="2400" dirty="0" err="1"/>
              <a:t>тереңдігіне</a:t>
            </a:r>
            <a:r>
              <a:rPr lang="ru-RU" sz="2400" dirty="0"/>
              <a:t> </a:t>
            </a:r>
            <a:r>
              <a:rPr lang="ru-RU" sz="2400" dirty="0" err="1"/>
              <a:t>қарай</a:t>
            </a:r>
            <a:r>
              <a:rPr lang="ru-RU" sz="2400" dirty="0"/>
              <a:t> </a:t>
            </a:r>
            <a:r>
              <a:rPr lang="ru-RU" sz="2400" dirty="0" err="1"/>
              <a:t>жылжиды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бірінші</a:t>
            </a:r>
            <a:r>
              <a:rPr lang="ru-RU" sz="2400" dirty="0"/>
              <a:t> </a:t>
            </a:r>
            <a:r>
              <a:rPr lang="ru-RU" sz="2400" dirty="0" err="1"/>
              <a:t>электродтың</a:t>
            </a:r>
            <a:r>
              <a:rPr lang="ru-RU" sz="2400" dirty="0"/>
              <a:t> </a:t>
            </a:r>
            <a:r>
              <a:rPr lang="ru-RU" sz="2400" dirty="0" err="1"/>
              <a:t>астында</a:t>
            </a:r>
            <a:r>
              <a:rPr lang="ru-RU" sz="2400" dirty="0"/>
              <a:t> обедненный слой н/е нег </a:t>
            </a:r>
            <a:r>
              <a:rPr lang="ru-RU" sz="2400" dirty="0" err="1"/>
              <a:t>емес</a:t>
            </a:r>
            <a:r>
              <a:rPr lang="ru-RU" sz="2400" dirty="0"/>
              <a:t> </a:t>
            </a:r>
            <a:r>
              <a:rPr lang="ru-RU" sz="2400" dirty="0" err="1"/>
              <a:t>тасымалдаушылар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потенциалды</a:t>
            </a:r>
            <a:r>
              <a:rPr lang="ru-RU" sz="2400" dirty="0"/>
              <a:t> яма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b="1" dirty="0"/>
              <a:t>2. </a:t>
            </a:r>
            <a:r>
              <a:rPr lang="ru-RU" sz="2400" dirty="0" err="1"/>
              <a:t>Потенциалды</a:t>
            </a:r>
            <a:r>
              <a:rPr lang="ru-RU" sz="2400" dirty="0"/>
              <a:t> яманы </a:t>
            </a:r>
            <a:r>
              <a:rPr lang="ru-RU" sz="2400" dirty="0" err="1"/>
              <a:t>электрондармен</a:t>
            </a:r>
            <a:r>
              <a:rPr lang="ru-RU" sz="2400" dirty="0"/>
              <a:t> </a:t>
            </a:r>
            <a:r>
              <a:rPr lang="ru-RU" sz="2400" dirty="0" err="1"/>
              <a:t>толтыру</a:t>
            </a:r>
            <a:r>
              <a:rPr lang="ru-RU" sz="2400" dirty="0"/>
              <a:t>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ru-RU" sz="2400" dirty="0" err="1"/>
              <a:t>басталады</a:t>
            </a:r>
            <a:r>
              <a:rPr lang="ru-RU" sz="2400" dirty="0"/>
              <a:t>:</a:t>
            </a:r>
          </a:p>
          <a:p>
            <a:pPr>
              <a:buFontTx/>
              <a:buChar char="-"/>
            </a:pPr>
            <a:r>
              <a:rPr lang="ru-RU" sz="2400" dirty="0" err="1"/>
              <a:t>тасымалдаушылардың</a:t>
            </a:r>
            <a:r>
              <a:rPr lang="ru-RU" sz="2400" dirty="0"/>
              <a:t> </a:t>
            </a:r>
            <a:r>
              <a:rPr lang="ru-RU" sz="2400" dirty="0" err="1"/>
              <a:t>жылулық</a:t>
            </a:r>
            <a:r>
              <a:rPr lang="ru-RU" sz="2400" dirty="0"/>
              <a:t> </a:t>
            </a:r>
            <a:r>
              <a:rPr lang="ru-RU" sz="2400" dirty="0" err="1"/>
              <a:t>генерациялау</a:t>
            </a:r>
            <a:r>
              <a:rPr lang="ru-RU" sz="2400" dirty="0"/>
              <a:t> </a:t>
            </a:r>
            <a:r>
              <a:rPr lang="ru-RU" sz="2400" dirty="0" err="1"/>
              <a:t>процесіне</a:t>
            </a:r>
            <a:r>
              <a:rPr lang="ru-RU" sz="2400" dirty="0"/>
              <a:t> </a:t>
            </a:r>
            <a:r>
              <a:rPr lang="ru-RU" sz="2400" dirty="0" err="1"/>
              <a:t>байланысты</a:t>
            </a:r>
            <a:r>
              <a:rPr lang="ru-RU" sz="2400" dirty="0"/>
              <a:t> (1 - 100 с </a:t>
            </a:r>
            <a:r>
              <a:rPr lang="ru-RU" sz="2400" dirty="0" err="1"/>
              <a:t>ретті</a:t>
            </a:r>
            <a:r>
              <a:rPr lang="ru-RU" sz="2400" dirty="0"/>
              <a:t> </a:t>
            </a:r>
            <a:r>
              <a:rPr lang="ru-RU" sz="2400" dirty="0" err="1"/>
              <a:t>ұзақ</a:t>
            </a:r>
            <a:r>
              <a:rPr lang="ru-RU" sz="2400" dirty="0"/>
              <a:t> </a:t>
            </a:r>
            <a:r>
              <a:rPr lang="ru-RU" sz="2400" dirty="0" err="1"/>
              <a:t>мерзімді</a:t>
            </a:r>
            <a:r>
              <a:rPr lang="ru-RU" sz="2400" dirty="0"/>
              <a:t> процесс);</a:t>
            </a:r>
          </a:p>
          <a:p>
            <a:pPr marL="0" indent="0">
              <a:buNone/>
            </a:pPr>
            <a:r>
              <a:rPr lang="ru-RU" sz="2400" dirty="0"/>
              <a:t>- </a:t>
            </a:r>
            <a:r>
              <a:rPr lang="en-US" sz="2400" dirty="0"/>
              <a:t>p-n-</a:t>
            </a:r>
            <a:r>
              <a:rPr lang="ru-RU" sz="2400" dirty="0" err="1"/>
              <a:t>өткізу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зарядты</a:t>
            </a:r>
            <a:r>
              <a:rPr lang="ru-RU" sz="2400" dirty="0"/>
              <a:t> </a:t>
            </a:r>
            <a:r>
              <a:rPr lang="ru-RU" sz="2400" dirty="0" err="1"/>
              <a:t>инъекциялау</a:t>
            </a:r>
            <a:r>
              <a:rPr lang="ru-RU" sz="2400" dirty="0"/>
              <a:t>;</a:t>
            </a:r>
          </a:p>
          <a:p>
            <a:pPr>
              <a:buFontTx/>
              <a:buChar char="-"/>
            </a:pPr>
            <a:r>
              <a:rPr lang="ru-RU" sz="2400" dirty="0" err="1"/>
              <a:t>жарық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err="1"/>
              <a:t>Осылайша</a:t>
            </a:r>
            <a:r>
              <a:rPr lang="ru-RU" sz="2400" dirty="0"/>
              <a:t>, </a:t>
            </a:r>
            <a:r>
              <a:rPr lang="ru-RU" sz="2400" dirty="0" err="1"/>
              <a:t>бірінші</a:t>
            </a:r>
            <a:r>
              <a:rPr lang="ru-RU" sz="2400" dirty="0"/>
              <a:t> электрод </a:t>
            </a:r>
            <a:r>
              <a:rPr lang="ru-RU" sz="2400" dirty="0" err="1"/>
              <a:t>астында</a:t>
            </a:r>
            <a:r>
              <a:rPr lang="ru-RU" sz="2400" dirty="0"/>
              <a:t> заряд </a:t>
            </a:r>
            <a:r>
              <a:rPr lang="ru-RU" sz="2400" dirty="0" err="1"/>
              <a:t>пакеті</a:t>
            </a:r>
            <a:r>
              <a:rPr lang="ru-RU" sz="2400" dirty="0"/>
              <a:t> </a:t>
            </a:r>
            <a:r>
              <a:rPr lang="ru-RU" sz="2400" dirty="0" err="1"/>
              <a:t>алынды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kk-KZ" sz="2400" b="1" dirty="0"/>
              <a:t>3. </a:t>
            </a:r>
            <a:r>
              <a:rPr lang="en-US" sz="2400" b="1" dirty="0">
                <a:highlight>
                  <a:srgbClr val="00FF00"/>
                </a:highlight>
              </a:rPr>
              <a:t>U2 ˃ U1 </a:t>
            </a:r>
            <a:r>
              <a:rPr lang="ru-RU" sz="2400" dirty="0" err="1"/>
              <a:t>қолданғанда</a:t>
            </a:r>
            <a:r>
              <a:rPr lang="ru-RU" sz="2400" dirty="0"/>
              <a:t> </a:t>
            </a:r>
            <a:r>
              <a:rPr lang="ru-RU" sz="2400" dirty="0" err="1"/>
              <a:t>екінші</a:t>
            </a:r>
            <a:r>
              <a:rPr lang="ru-RU" sz="2400" dirty="0"/>
              <a:t> </a:t>
            </a:r>
            <a:r>
              <a:rPr lang="ru-RU" sz="2400" dirty="0" err="1"/>
              <a:t>электродтың</a:t>
            </a:r>
            <a:r>
              <a:rPr lang="ru-RU" sz="2400" dirty="0"/>
              <a:t> </a:t>
            </a:r>
            <a:r>
              <a:rPr lang="ru-RU" sz="2400" dirty="0" err="1"/>
              <a:t>астында</a:t>
            </a:r>
            <a:r>
              <a:rPr lang="ru-RU" sz="2400" dirty="0"/>
              <a:t> </a:t>
            </a:r>
            <a:r>
              <a:rPr lang="ru-RU" sz="2400" dirty="0" err="1"/>
              <a:t>тереңірек</a:t>
            </a:r>
            <a:r>
              <a:rPr lang="ru-RU" sz="2400" dirty="0"/>
              <a:t> </a:t>
            </a:r>
            <a:r>
              <a:rPr lang="ru-RU" sz="2400" dirty="0" err="1"/>
              <a:t>потенциалдық</a:t>
            </a:r>
            <a:r>
              <a:rPr lang="ru-RU" sz="2400" dirty="0"/>
              <a:t> </a:t>
            </a:r>
            <a:r>
              <a:rPr lang="ru-RU" sz="2400" dirty="0" err="1"/>
              <a:t>ұңғыма</a:t>
            </a:r>
            <a:r>
              <a:rPr lang="ru-RU" sz="2400" dirty="0"/>
              <a:t>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болады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екінші</a:t>
            </a:r>
            <a:r>
              <a:rPr lang="ru-RU" sz="2400" dirty="0"/>
              <a:t> </a:t>
            </a:r>
            <a:r>
              <a:rPr lang="ru-RU" sz="2400" dirty="0" err="1"/>
              <a:t>электродтың</a:t>
            </a:r>
            <a:r>
              <a:rPr lang="ru-RU" sz="2400" dirty="0"/>
              <a:t> </a:t>
            </a:r>
            <a:r>
              <a:rPr lang="ru-RU" sz="2400" dirty="0" err="1"/>
              <a:t>тартылатын</a:t>
            </a:r>
            <a:r>
              <a:rPr lang="ru-RU" sz="2400" dirty="0"/>
              <a:t> </a:t>
            </a:r>
            <a:r>
              <a:rPr lang="ru-RU" sz="2400" dirty="0" err="1"/>
              <a:t>электр</a:t>
            </a:r>
            <a:r>
              <a:rPr lang="ru-RU" sz="2400" dirty="0"/>
              <a:t> </a:t>
            </a:r>
            <a:r>
              <a:rPr lang="ru-RU" sz="2400" dirty="0" err="1"/>
              <a:t>өрісінің</a:t>
            </a:r>
            <a:r>
              <a:rPr lang="ru-RU" sz="2400" dirty="0"/>
              <a:t> </a:t>
            </a:r>
            <a:r>
              <a:rPr lang="ru-RU" sz="2400" dirty="0" err="1"/>
              <a:t>әсерінен</a:t>
            </a:r>
            <a:r>
              <a:rPr lang="ru-RU" sz="2400" dirty="0"/>
              <a:t> заряд осы </a:t>
            </a:r>
            <a:r>
              <a:rPr lang="ru-RU" sz="2400" dirty="0" err="1"/>
              <a:t>ұңғымаға</a:t>
            </a:r>
            <a:r>
              <a:rPr lang="ru-RU" sz="2400" dirty="0"/>
              <a:t> </a:t>
            </a:r>
            <a:r>
              <a:rPr lang="ru-RU" sz="2400" dirty="0" err="1"/>
              <a:t>түседі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err="1"/>
              <a:t>Үшінші</a:t>
            </a:r>
            <a:r>
              <a:rPr lang="ru-RU" sz="2400" dirty="0"/>
              <a:t> </a:t>
            </a:r>
            <a:r>
              <a:rPr lang="ru-RU" sz="2400" dirty="0" err="1"/>
              <a:t>электродтың</a:t>
            </a:r>
            <a:r>
              <a:rPr lang="ru-RU" sz="2400" dirty="0"/>
              <a:t> </a:t>
            </a:r>
            <a:r>
              <a:rPr lang="ru-RU" sz="2400" dirty="0" err="1"/>
              <a:t>астында</a:t>
            </a:r>
            <a:r>
              <a:rPr lang="ru-RU" sz="2400" dirty="0"/>
              <a:t> заряд </a:t>
            </a:r>
            <a:r>
              <a:rPr lang="ru-RU" sz="2400" dirty="0" err="1"/>
              <a:t>шоғырын</a:t>
            </a:r>
            <a:r>
              <a:rPr lang="ru-RU" sz="2400" dirty="0"/>
              <a:t> </a:t>
            </a:r>
            <a:r>
              <a:rPr lang="ru-RU" sz="2400" dirty="0" err="1"/>
              <a:t>сақтау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en-US" sz="2400" b="1" dirty="0">
                <a:highlight>
                  <a:srgbClr val="00FF00"/>
                </a:highlight>
              </a:rPr>
              <a:t>U3 ˃ U1 ~ U2 </a:t>
            </a:r>
            <a:r>
              <a:rPr lang="ru-RU" sz="2400" dirty="0" err="1"/>
              <a:t>қатынасын</a:t>
            </a:r>
            <a:r>
              <a:rPr lang="ru-RU" sz="2400" dirty="0"/>
              <a:t> </a:t>
            </a:r>
            <a:r>
              <a:rPr lang="ru-RU" sz="2400" dirty="0" err="1"/>
              <a:t>қанағаттандыру</a:t>
            </a:r>
            <a:r>
              <a:rPr lang="ru-RU" sz="2400" dirty="0"/>
              <a:t> керек.</a:t>
            </a:r>
          </a:p>
          <a:p>
            <a:pPr marL="0" indent="0">
              <a:buNone/>
            </a:pPr>
            <a:r>
              <a:rPr lang="ru-RU" sz="2400" dirty="0" err="1"/>
              <a:t>Ақпарат</a:t>
            </a:r>
            <a:r>
              <a:rPr lang="ru-RU" sz="2400" dirty="0"/>
              <a:t> </a:t>
            </a:r>
            <a:r>
              <a:rPr lang="ru-RU" sz="2400" dirty="0" err="1"/>
              <a:t>осылай</a:t>
            </a:r>
            <a:r>
              <a:rPr lang="ru-RU" sz="2400" dirty="0"/>
              <a:t> </a:t>
            </a:r>
            <a:r>
              <a:rPr lang="ru-RU" sz="2400" dirty="0" err="1"/>
              <a:t>сақталады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тасымалданады</a:t>
            </a:r>
            <a:r>
              <a:rPr lang="ru-RU" sz="2400" dirty="0"/>
              <a:t>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5A3C4FF-A583-7260-D875-D399DC94F9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216" y="2001095"/>
            <a:ext cx="2944301" cy="2114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255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89306E-E08F-6819-1708-A6C42D0ED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23133"/>
            <a:ext cx="10515600" cy="1325563"/>
          </a:xfrm>
        </p:spPr>
        <p:txBody>
          <a:bodyPr/>
          <a:lstStyle/>
          <a:p>
            <a:r>
              <a:rPr lang="ru-RU" dirty="0" err="1"/>
              <a:t>оптикалық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D406DB-0E56-7103-30F1-19510DB8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632" y="796413"/>
            <a:ext cx="11651226" cy="538055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ПЗС-</a:t>
            </a:r>
            <a:r>
              <a:rPr lang="ru-RU" dirty="0" err="1"/>
              <a:t>ға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енгізудің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r>
              <a:rPr lang="ru-RU" dirty="0"/>
              <a:t> </a:t>
            </a:r>
            <a:r>
              <a:rPr lang="ru-RU" dirty="0" err="1">
                <a:highlight>
                  <a:srgbClr val="00FF00"/>
                </a:highlight>
              </a:rPr>
              <a:t>оптикалық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енгізу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en-US" dirty="0">
                <a:highlight>
                  <a:srgbClr val="00FF00"/>
                </a:highlight>
              </a:rPr>
              <a:t>p n </a:t>
            </a:r>
            <a:r>
              <a:rPr lang="ru-RU" dirty="0" err="1">
                <a:highlight>
                  <a:srgbClr val="00FF00"/>
                </a:highlight>
              </a:rPr>
              <a:t>өтуін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пайдаланып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зарядты</a:t>
            </a:r>
            <a:r>
              <a:rPr lang="ru-RU" dirty="0">
                <a:highlight>
                  <a:srgbClr val="00FF00"/>
                </a:highlight>
              </a:rPr>
              <a:t> </a:t>
            </a:r>
            <a:r>
              <a:rPr lang="ru-RU" dirty="0" err="1">
                <a:highlight>
                  <a:srgbClr val="00FF00"/>
                </a:highlight>
              </a:rPr>
              <a:t>инъекциялау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оптикалық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«</a:t>
            </a:r>
            <a:r>
              <a:rPr lang="ru-RU" dirty="0" err="1"/>
              <a:t>жарық</a:t>
            </a:r>
            <a:r>
              <a:rPr lang="ru-RU" dirty="0"/>
              <a:t> – </a:t>
            </a:r>
            <a:r>
              <a:rPr lang="ru-RU" dirty="0" err="1"/>
              <a:t>электрлік</a:t>
            </a:r>
            <a:r>
              <a:rPr lang="ru-RU" dirty="0"/>
              <a:t> сигнал» </a:t>
            </a:r>
            <a:r>
              <a:rPr lang="ru-RU" dirty="0" err="1"/>
              <a:t>түрлендіргіштерінде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түрлендіргіштер</a:t>
            </a:r>
            <a:r>
              <a:rPr lang="ru-RU" dirty="0"/>
              <a:t> </a:t>
            </a:r>
            <a:r>
              <a:rPr lang="ru-RU" dirty="0" err="1"/>
              <a:t>бейнекамераларда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камераларда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құрылғылардағы</a:t>
            </a:r>
            <a:r>
              <a:rPr lang="ru-RU" dirty="0"/>
              <a:t> </a:t>
            </a:r>
            <a:r>
              <a:rPr lang="ru-RU" dirty="0" err="1"/>
              <a:t>электродтар</a:t>
            </a:r>
            <a:r>
              <a:rPr lang="ru-RU" dirty="0"/>
              <a:t> </a:t>
            </a:r>
            <a:r>
              <a:rPr lang="ru-RU" dirty="0" err="1"/>
              <a:t>поликристалды</a:t>
            </a:r>
            <a:r>
              <a:rPr lang="ru-RU" dirty="0"/>
              <a:t> </a:t>
            </a:r>
            <a:r>
              <a:rPr lang="ru-RU" dirty="0" err="1"/>
              <a:t>кремнийден</a:t>
            </a:r>
            <a:r>
              <a:rPr lang="ru-RU" dirty="0"/>
              <a:t>, </a:t>
            </a:r>
            <a:r>
              <a:rPr lang="ru-RU" dirty="0" err="1"/>
              <a:t>молибденнен</a:t>
            </a:r>
            <a:r>
              <a:rPr lang="ru-RU" dirty="0"/>
              <a:t> (Мо), </a:t>
            </a:r>
            <a:r>
              <a:rPr lang="ru-RU" dirty="0" err="1"/>
              <a:t>қалайы</a:t>
            </a:r>
            <a:r>
              <a:rPr lang="ru-RU" dirty="0"/>
              <a:t> </a:t>
            </a:r>
            <a:r>
              <a:rPr lang="ru-RU" dirty="0" err="1"/>
              <a:t>диоксидінен</a:t>
            </a:r>
            <a:r>
              <a:rPr lang="ru-RU" dirty="0"/>
              <a:t> (</a:t>
            </a:r>
            <a:r>
              <a:rPr lang="en-US" dirty="0"/>
              <a:t>SnO2) </a:t>
            </a:r>
            <a:r>
              <a:rPr lang="ru-RU" dirty="0" err="1"/>
              <a:t>жасал</a:t>
            </a:r>
            <a:r>
              <a:rPr lang="kk-KZ" dirty="0"/>
              <a:t>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10EA9B-1D80-5960-7072-3E123148E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16" y="4041059"/>
            <a:ext cx="5341525" cy="2364658"/>
          </a:xfrm>
          <a:prstGeom prst="rect">
            <a:avLst/>
          </a:prstGeom>
        </p:spPr>
      </p:pic>
      <p:pic>
        <p:nvPicPr>
          <p:cNvPr id="1026" name="Picture 2" descr="How Digital Cameras Actually Work. | Digital camera, Camera, Sensor">
            <a:extLst>
              <a:ext uri="{FF2B5EF4-FFF2-40B4-BE49-F238E27FC236}">
                <a16:creationId xmlns:a16="http://schemas.microsoft.com/office/drawing/2014/main" id="{270A6E0D-E5EE-0DC6-DBB8-8E473A1F81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516" y="3653084"/>
            <a:ext cx="5341526" cy="320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3293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A88793-5EA8-4575-7151-D233AF3DD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806"/>
            <a:ext cx="10515600" cy="593115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Жарық</a:t>
            </a:r>
            <a:r>
              <a:rPr lang="ru-RU" dirty="0"/>
              <a:t> </a:t>
            </a:r>
            <a:r>
              <a:rPr lang="ru-RU" dirty="0" err="1"/>
              <a:t>ағыны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</a:t>
            </a:r>
            <a:r>
              <a:rPr lang="ru-RU" dirty="0"/>
              <a:t> электрон-</a:t>
            </a:r>
            <a:r>
              <a:rPr lang="ru-RU" dirty="0" err="1"/>
              <a:t>кемтік</a:t>
            </a:r>
            <a:r>
              <a:rPr lang="ru-RU" dirty="0"/>
              <a:t> </a:t>
            </a:r>
            <a:r>
              <a:rPr lang="ru-RU" dirty="0" err="1"/>
              <a:t>жұптарын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, </a:t>
            </a:r>
            <a:r>
              <a:rPr lang="ru-RU" dirty="0" err="1"/>
              <a:t>потенциалдық</a:t>
            </a:r>
            <a:r>
              <a:rPr lang="ru-RU" dirty="0"/>
              <a:t> </a:t>
            </a:r>
            <a:r>
              <a:rPr lang="ru-RU" dirty="0" err="1"/>
              <a:t>шұңқырда</a:t>
            </a:r>
            <a:r>
              <a:rPr lang="ru-RU" dirty="0"/>
              <a:t>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бөлінеді</a:t>
            </a:r>
            <a:r>
              <a:rPr lang="ru-RU" dirty="0"/>
              <a:t>. </a:t>
            </a:r>
            <a:r>
              <a:rPr lang="ru-RU" dirty="0" err="1"/>
              <a:t>Электродтарға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потенциал </a:t>
            </a:r>
            <a:r>
              <a:rPr lang="ru-RU" dirty="0" err="1"/>
              <a:t>берілгендіктен</a:t>
            </a:r>
            <a:r>
              <a:rPr lang="ru-RU" dirty="0"/>
              <a:t> (</a:t>
            </a:r>
            <a:r>
              <a:rPr lang="en-US" dirty="0"/>
              <a:t>Un &lt; 0</a:t>
            </a:r>
            <a:r>
              <a:rPr lang="kk-KZ" dirty="0"/>
              <a:t>) </a:t>
            </a:r>
            <a:r>
              <a:rPr lang="ru-RU" dirty="0" err="1"/>
              <a:t>электрондар</a:t>
            </a:r>
            <a:r>
              <a:rPr lang="ru-RU" dirty="0"/>
              <a:t> </a:t>
            </a:r>
            <a:r>
              <a:rPr lang="ru-RU" dirty="0" err="1"/>
              <a:t>кетеді</a:t>
            </a:r>
            <a:r>
              <a:rPr lang="ru-RU" dirty="0"/>
              <a:t>, ал </a:t>
            </a:r>
            <a:r>
              <a:rPr lang="ru-RU" dirty="0" err="1"/>
              <a:t>кемтіктер</a:t>
            </a:r>
            <a:r>
              <a:rPr lang="ru-RU" dirty="0"/>
              <a:t> </a:t>
            </a:r>
            <a:r>
              <a:rPr lang="ru-RU" dirty="0" err="1"/>
              <a:t>электродтардың</a:t>
            </a:r>
            <a:r>
              <a:rPr lang="ru-RU" dirty="0"/>
              <a:t> </a:t>
            </a: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/>
              <a:t>потенциалының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</a:t>
            </a:r>
            <a:r>
              <a:rPr lang="ru-RU" dirty="0" err="1"/>
              <a:t>қалады</a:t>
            </a:r>
            <a:r>
              <a:rPr lang="ru-RU" dirty="0"/>
              <a:t>. </a:t>
            </a:r>
            <a:r>
              <a:rPr lang="ru-RU" dirty="0" err="1"/>
              <a:t>Жинақталған</a:t>
            </a:r>
            <a:r>
              <a:rPr lang="ru-RU" dirty="0"/>
              <a:t>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кеңістік</a:t>
            </a:r>
            <a:r>
              <a:rPr lang="ru-RU" dirty="0"/>
              <a:t> заряды </a:t>
            </a:r>
            <a:r>
              <a:rPr lang="ru-RU" dirty="0" err="1"/>
              <a:t>жұтылған</a:t>
            </a:r>
            <a:r>
              <a:rPr lang="ru-RU" dirty="0"/>
              <a:t> </a:t>
            </a:r>
            <a:r>
              <a:rPr lang="ru-RU" dirty="0" err="1"/>
              <a:t>кванттар</a:t>
            </a:r>
            <a:r>
              <a:rPr lang="ru-RU" dirty="0"/>
              <a:t> </a:t>
            </a:r>
            <a:r>
              <a:rPr lang="ru-RU" dirty="0" err="1"/>
              <a:t>санына</a:t>
            </a:r>
            <a:r>
              <a:rPr lang="ru-RU" dirty="0"/>
              <a:t> </a:t>
            </a:r>
            <a:r>
              <a:rPr lang="ru-RU" dirty="0" err="1"/>
              <a:t>пропорционал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жарық</a:t>
            </a:r>
            <a:r>
              <a:rPr lang="ru-RU" dirty="0"/>
              <a:t> </a:t>
            </a:r>
            <a:r>
              <a:rPr lang="ru-RU" dirty="0" err="1"/>
              <a:t>қарқындылығы</a:t>
            </a:r>
            <a:r>
              <a:rPr lang="ru-RU" dirty="0"/>
              <a:t> мен экспозиция </a:t>
            </a:r>
            <a:r>
              <a:rPr lang="ru-RU" dirty="0" err="1"/>
              <a:t>уақытына</a:t>
            </a:r>
            <a:r>
              <a:rPr lang="ru-RU" dirty="0"/>
              <a:t> </a:t>
            </a:r>
            <a:r>
              <a:rPr lang="ru-RU" dirty="0" err="1"/>
              <a:t>пропорционал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4396DE2-1B6A-D7AC-BFB4-B068E8A939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9959" y="3608438"/>
            <a:ext cx="6352082" cy="2812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7332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8B479C-44CA-5A1B-4B68-B91E8DD0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p-n </a:t>
            </a:r>
            <a:r>
              <a:rPr lang="ru-RU" dirty="0" err="1"/>
              <a:t>өткелінің</a:t>
            </a:r>
            <a:r>
              <a:rPr lang="ru-RU" dirty="0"/>
              <a:t> </a:t>
            </a:r>
            <a:r>
              <a:rPr lang="ru-RU" dirty="0" err="1"/>
              <a:t>көмегімен</a:t>
            </a:r>
            <a:r>
              <a:rPr lang="ru-RU" dirty="0"/>
              <a:t> </a:t>
            </a:r>
            <a:r>
              <a:rPr lang="ru-RU" dirty="0" err="1"/>
              <a:t>зарядты</a:t>
            </a:r>
            <a:r>
              <a:rPr lang="ru-RU" dirty="0"/>
              <a:t> </a:t>
            </a:r>
            <a:r>
              <a:rPr lang="ru-RU" dirty="0" err="1"/>
              <a:t>инъекциялау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</a:t>
            </a:r>
            <a:r>
              <a:rPr lang="ru-RU" dirty="0" err="1"/>
              <a:t>әдісі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538F6A-DD86-C82C-FECC-3929F16D4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2761"/>
            <a:ext cx="5474110" cy="39942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en-US" b="1" dirty="0">
                <a:highlight>
                  <a:srgbClr val="00FF00"/>
                </a:highlight>
              </a:rPr>
              <a:t>U0 &gt; 0 </a:t>
            </a:r>
            <a:r>
              <a:rPr lang="ru-RU" dirty="0" err="1"/>
              <a:t>болса</a:t>
            </a:r>
            <a:r>
              <a:rPr lang="ru-RU" dirty="0"/>
              <a:t>, </a:t>
            </a:r>
            <a:r>
              <a:rPr lang="en-US" dirty="0"/>
              <a:t>p-n </a:t>
            </a:r>
            <a:r>
              <a:rPr lang="ru-RU" dirty="0" err="1"/>
              <a:t>өткелі</a:t>
            </a:r>
            <a:r>
              <a:rPr lang="ru-RU" dirty="0"/>
              <a:t> </a:t>
            </a:r>
            <a:r>
              <a:rPr lang="ru-RU" dirty="0" err="1"/>
              <a:t>ашық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en-US" dirty="0"/>
              <a:t>p+ </a:t>
            </a:r>
            <a:r>
              <a:rPr lang="ru-RU" dirty="0" err="1"/>
              <a:t>аймақтан</a:t>
            </a:r>
            <a:r>
              <a:rPr lang="ru-RU" dirty="0"/>
              <a:t> </a:t>
            </a:r>
            <a:r>
              <a:rPr lang="ru-RU" dirty="0" err="1"/>
              <a:t>кемтіктер</a:t>
            </a:r>
            <a:r>
              <a:rPr lang="ru-RU" dirty="0"/>
              <a:t> </a:t>
            </a:r>
            <a:r>
              <a:rPr lang="ru-RU" dirty="0" err="1"/>
              <a:t>көршілес</a:t>
            </a:r>
            <a:r>
              <a:rPr lang="ru-RU" dirty="0"/>
              <a:t> </a:t>
            </a:r>
            <a:r>
              <a:rPr lang="ru-RU" dirty="0" err="1"/>
              <a:t>электродқа</a:t>
            </a:r>
            <a:r>
              <a:rPr lang="ru-RU" dirty="0"/>
              <a:t> </a:t>
            </a:r>
            <a:r>
              <a:rPr lang="ru-RU" dirty="0" err="1"/>
              <a:t>енгізіледі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ток </a:t>
            </a:r>
            <a:r>
              <a:rPr lang="ru-RU" dirty="0" err="1"/>
              <a:t>жүреді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электродтың</a:t>
            </a:r>
            <a:r>
              <a:rPr lang="ru-RU" dirty="0"/>
              <a:t> </a:t>
            </a:r>
            <a:r>
              <a:rPr lang="ru-RU" dirty="0" err="1"/>
              <a:t>астында</a:t>
            </a:r>
            <a:r>
              <a:rPr lang="ru-RU" dirty="0"/>
              <a:t> заряд </a:t>
            </a:r>
            <a:r>
              <a:rPr lang="ru-RU" dirty="0" err="1"/>
              <a:t>жиналса</a:t>
            </a:r>
            <a:r>
              <a:rPr lang="ru-RU" dirty="0"/>
              <a:t>,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жазылады</a:t>
            </a:r>
            <a:r>
              <a:rPr lang="ru-RU" dirty="0"/>
              <a:t> «1».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en-US" dirty="0"/>
              <a:t>U0 = 0 </a:t>
            </a:r>
            <a:r>
              <a:rPr lang="ru-RU" dirty="0" err="1"/>
              <a:t>болса</a:t>
            </a:r>
            <a:r>
              <a:rPr lang="ru-RU" dirty="0"/>
              <a:t>, инъекция </a:t>
            </a:r>
            <a:r>
              <a:rPr lang="ru-RU" dirty="0" err="1"/>
              <a:t>болмайды</a:t>
            </a:r>
            <a:r>
              <a:rPr lang="ru-RU" dirty="0"/>
              <a:t>, заряд </a:t>
            </a:r>
            <a:r>
              <a:rPr lang="ru-RU" dirty="0" err="1"/>
              <a:t>жиынтығы</a:t>
            </a:r>
            <a:r>
              <a:rPr lang="ru-RU" dirty="0"/>
              <a:t> </a:t>
            </a:r>
            <a:r>
              <a:rPr lang="ru-RU" dirty="0" err="1"/>
              <a:t>болмайды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нөл</a:t>
            </a:r>
            <a:r>
              <a:rPr lang="ru-RU" dirty="0"/>
              <a:t> «0» </a:t>
            </a:r>
            <a:r>
              <a:rPr lang="ru-RU" dirty="0" err="1"/>
              <a:t>жазылады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04B25AA-B9DF-654C-7BE5-ECBD55B435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1724" y="2326054"/>
            <a:ext cx="5696870" cy="253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452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880619-3B4C-EDE4-BCCD-8825C2A23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9935"/>
            <a:ext cx="10515600" cy="558702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Сызықтық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матрицалық</a:t>
            </a:r>
            <a:r>
              <a:rPr lang="ru-RU" dirty="0"/>
              <a:t> </a:t>
            </a:r>
            <a:r>
              <a:rPr lang="kk-KZ" dirty="0"/>
              <a:t>ФПЗС</a:t>
            </a:r>
            <a:r>
              <a:rPr lang="ru-RU" dirty="0"/>
              <a:t> бар.</a:t>
            </a:r>
          </a:p>
          <a:p>
            <a:pPr algn="just"/>
            <a:r>
              <a:rPr lang="ru-RU" dirty="0" err="1"/>
              <a:t>Сызықтық</a:t>
            </a:r>
            <a:r>
              <a:rPr lang="ru-RU" dirty="0"/>
              <a:t> </a:t>
            </a:r>
            <a:r>
              <a:rPr lang="en-US" dirty="0"/>
              <a:t>FCCD-</a:t>
            </a:r>
            <a:r>
              <a:rPr lang="ru-RU" dirty="0"/>
              <a:t>де </a:t>
            </a:r>
            <a:r>
              <a:rPr lang="ru-RU" dirty="0" err="1"/>
              <a:t>фотосезімтал</a:t>
            </a:r>
            <a:r>
              <a:rPr lang="ru-RU" dirty="0"/>
              <a:t> </a:t>
            </a:r>
            <a:r>
              <a:rPr lang="ru-RU" dirty="0" err="1"/>
              <a:t>элементтер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қатарда</a:t>
            </a:r>
            <a:r>
              <a:rPr lang="ru-RU" dirty="0"/>
              <a:t> </a:t>
            </a:r>
            <a:r>
              <a:rPr lang="ru-RU" dirty="0" err="1"/>
              <a:t>орналасады</a:t>
            </a:r>
            <a:r>
              <a:rPr lang="ru-RU" dirty="0"/>
              <a:t>.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интеграциялық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</a:t>
            </a:r>
            <a:r>
              <a:rPr lang="ru-RU" dirty="0" err="1"/>
              <a:t>сызықтық</a:t>
            </a:r>
            <a:r>
              <a:rPr lang="ru-RU" dirty="0"/>
              <a:t> </a:t>
            </a:r>
            <a:r>
              <a:rPr lang="en-US" dirty="0"/>
              <a:t>FCCD </a:t>
            </a:r>
            <a:r>
              <a:rPr lang="ru-RU" dirty="0" err="1"/>
              <a:t>кескінді</a:t>
            </a:r>
            <a:r>
              <a:rPr lang="ru-RU" dirty="0"/>
              <a:t> </a:t>
            </a:r>
            <a:r>
              <a:rPr lang="ru-RU" dirty="0" err="1"/>
              <a:t>қабылдайды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оптикалық</a:t>
            </a:r>
            <a:r>
              <a:rPr lang="ru-RU" dirty="0"/>
              <a:t> </a:t>
            </a:r>
            <a:r>
              <a:rPr lang="ru-RU" dirty="0" err="1"/>
              <a:t>кескіннің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сызығын</a:t>
            </a:r>
            <a:r>
              <a:rPr lang="ru-RU" dirty="0"/>
              <a:t> </a:t>
            </a:r>
            <a:r>
              <a:rPr lang="ru-RU" dirty="0" err="1"/>
              <a:t>электрлік</a:t>
            </a:r>
            <a:r>
              <a:rPr lang="ru-RU" dirty="0"/>
              <a:t> (</a:t>
            </a:r>
            <a:r>
              <a:rPr lang="ru-RU" dirty="0" err="1"/>
              <a:t>цифрлық</a:t>
            </a:r>
            <a:r>
              <a:rPr lang="ru-RU" dirty="0"/>
              <a:t>) </a:t>
            </a:r>
            <a:r>
              <a:rPr lang="ru-RU" dirty="0" err="1"/>
              <a:t>сигналға</a:t>
            </a:r>
            <a:r>
              <a:rPr lang="ru-RU" dirty="0"/>
              <a:t> </a:t>
            </a:r>
            <a:r>
              <a:rPr lang="ru-RU" dirty="0" err="1"/>
              <a:t>түрлендіреді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Матрицалық</a:t>
            </a:r>
            <a:r>
              <a:rPr lang="ru-RU" dirty="0"/>
              <a:t> </a:t>
            </a:r>
            <a:r>
              <a:rPr lang="en-US" dirty="0"/>
              <a:t>FCCD - </a:t>
            </a:r>
            <a:r>
              <a:rPr lang="ru-RU" dirty="0" err="1"/>
              <a:t>фотосезімтал</a:t>
            </a:r>
            <a:r>
              <a:rPr lang="ru-RU" dirty="0"/>
              <a:t> </a:t>
            </a:r>
            <a:r>
              <a:rPr lang="ru-RU" dirty="0" err="1"/>
              <a:t>элементтер</a:t>
            </a:r>
            <a:r>
              <a:rPr lang="ru-RU" dirty="0"/>
              <a:t> </a:t>
            </a:r>
            <a:r>
              <a:rPr lang="ru-RU" dirty="0" err="1"/>
              <a:t>матрицада</a:t>
            </a:r>
            <a:r>
              <a:rPr lang="ru-RU" dirty="0"/>
              <a:t> </a:t>
            </a:r>
            <a:r>
              <a:rPr lang="ru-RU" dirty="0" err="1"/>
              <a:t>жолдар</a:t>
            </a:r>
            <a:r>
              <a:rPr lang="ru-RU" dirty="0"/>
              <a:t> мен </a:t>
            </a:r>
            <a:r>
              <a:rPr lang="ru-RU" dirty="0" err="1"/>
              <a:t>бағандарда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фотосезімтал</a:t>
            </a:r>
            <a:r>
              <a:rPr lang="ru-RU" dirty="0"/>
              <a:t> </a:t>
            </a:r>
            <a:r>
              <a:rPr lang="ru-RU" dirty="0" err="1"/>
              <a:t>зарядты</a:t>
            </a:r>
            <a:r>
              <a:rPr lang="ru-RU" dirty="0"/>
              <a:t> </a:t>
            </a:r>
            <a:r>
              <a:rPr lang="ru-RU" dirty="0" err="1"/>
              <a:t>тасымалдау</a:t>
            </a:r>
            <a:r>
              <a:rPr lang="ru-RU" dirty="0"/>
              <a:t> </a:t>
            </a:r>
            <a:r>
              <a:rPr lang="ru-RU" dirty="0" err="1"/>
              <a:t>құрылғылары</a:t>
            </a:r>
            <a:r>
              <a:rPr lang="ru-RU" dirty="0"/>
              <a:t>.</a:t>
            </a:r>
          </a:p>
          <a:p>
            <a:pPr algn="just"/>
            <a:r>
              <a:rPr lang="ru-RU" dirty="0" err="1"/>
              <a:t>Цифрлық</a:t>
            </a:r>
            <a:r>
              <a:rPr lang="ru-RU" dirty="0"/>
              <a:t> ПЗС </a:t>
            </a:r>
            <a:r>
              <a:rPr lang="ru-RU" dirty="0" err="1"/>
              <a:t>дискретті</a:t>
            </a:r>
            <a:r>
              <a:rPr lang="ru-RU" dirty="0"/>
              <a:t> </a:t>
            </a:r>
            <a:r>
              <a:rPr lang="ru-RU" dirty="0" err="1"/>
              <a:t>функциялар</a:t>
            </a:r>
            <a:r>
              <a:rPr lang="ru-RU" dirty="0"/>
              <a:t> </a:t>
            </a:r>
            <a:r>
              <a:rPr lang="ru-RU" dirty="0" err="1"/>
              <a:t>түріндегі</a:t>
            </a:r>
            <a:r>
              <a:rPr lang="ru-RU" dirty="0"/>
              <a:t> </a:t>
            </a:r>
            <a:r>
              <a:rPr lang="ru-RU" dirty="0" err="1"/>
              <a:t>сигналдарды</a:t>
            </a:r>
            <a:r>
              <a:rPr lang="ru-RU" dirty="0"/>
              <a:t> </a:t>
            </a:r>
            <a:r>
              <a:rPr lang="ru-RU" dirty="0" err="1"/>
              <a:t>өңдеуге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арифметикалық-логикалық</a:t>
            </a:r>
            <a:r>
              <a:rPr lang="ru-RU" dirty="0"/>
              <a:t> </a:t>
            </a:r>
            <a:r>
              <a:rPr lang="ru-RU" dirty="0" err="1"/>
              <a:t>өңдеуге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құрылымдарға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сақтауға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 </a:t>
            </a:r>
            <a:r>
              <a:rPr lang="ru-RU" dirty="0" err="1"/>
              <a:t>құрылымдарға</a:t>
            </a:r>
            <a:r>
              <a:rPr lang="ru-RU" dirty="0"/>
              <a:t> – жад </a:t>
            </a:r>
            <a:r>
              <a:rPr lang="ru-RU" dirty="0" err="1"/>
              <a:t>құрылғыларына</a:t>
            </a:r>
            <a:r>
              <a:rPr lang="ru-RU" dirty="0"/>
              <a:t> </a:t>
            </a:r>
            <a:r>
              <a:rPr lang="ru-RU" dirty="0" err="1"/>
              <a:t>бөлуге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Цифрлық</a:t>
            </a:r>
            <a:r>
              <a:rPr lang="ru-RU" dirty="0"/>
              <a:t> ПЗС </a:t>
            </a:r>
            <a:r>
              <a:rPr lang="ru-RU" dirty="0" err="1"/>
              <a:t>ауыспалы</a:t>
            </a:r>
            <a:r>
              <a:rPr lang="ru-RU" dirty="0"/>
              <a:t> </a:t>
            </a:r>
            <a:r>
              <a:rPr lang="ru-RU" dirty="0" err="1"/>
              <a:t>регистрлерді</a:t>
            </a:r>
            <a:r>
              <a:rPr lang="ru-RU" dirty="0"/>
              <a:t>,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арифметикалық</a:t>
            </a:r>
            <a:r>
              <a:rPr lang="ru-RU" dirty="0"/>
              <a:t> </a:t>
            </a:r>
            <a:r>
              <a:rPr lang="ru-RU" dirty="0" err="1"/>
              <a:t>құрылғыларды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жад </a:t>
            </a:r>
            <a:r>
              <a:rPr lang="ru-RU" dirty="0" err="1"/>
              <a:t>құрылғыларын</a:t>
            </a:r>
            <a:r>
              <a:rPr lang="ru-RU" dirty="0"/>
              <a:t> </a:t>
            </a:r>
            <a:r>
              <a:rPr lang="ru-RU" dirty="0" err="1"/>
              <a:t>қамтуы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. </a:t>
            </a:r>
            <a:r>
              <a:rPr lang="ru-RU" dirty="0" err="1"/>
              <a:t>Оларда</a:t>
            </a:r>
            <a:r>
              <a:rPr lang="ru-RU" dirty="0"/>
              <a:t> </a:t>
            </a:r>
            <a:r>
              <a:rPr lang="ru-RU" dirty="0" err="1"/>
              <a:t>ақпарат</a:t>
            </a:r>
            <a:r>
              <a:rPr lang="ru-RU" dirty="0"/>
              <a:t> </a:t>
            </a:r>
            <a:r>
              <a:rPr lang="ru-RU" dirty="0" err="1"/>
              <a:t>қақпа</a:t>
            </a:r>
            <a:r>
              <a:rPr lang="ru-RU" dirty="0"/>
              <a:t> </a:t>
            </a:r>
            <a:r>
              <a:rPr lang="ru-RU" dirty="0" err="1"/>
              <a:t>астындағы</a:t>
            </a:r>
            <a:r>
              <a:rPr lang="ru-RU" dirty="0"/>
              <a:t> </a:t>
            </a:r>
            <a:r>
              <a:rPr lang="ru-RU" dirty="0" err="1"/>
              <a:t>әлеуетті</a:t>
            </a:r>
            <a:r>
              <a:rPr lang="ru-RU" dirty="0"/>
              <a:t> </a:t>
            </a:r>
            <a:r>
              <a:rPr lang="ru-RU" dirty="0" err="1"/>
              <a:t>ұңғымада</a:t>
            </a:r>
            <a:r>
              <a:rPr lang="ru-RU" dirty="0"/>
              <a:t> </a:t>
            </a:r>
            <a:r>
              <a:rPr lang="ru-RU" dirty="0" err="1"/>
              <a:t>локализацияланған</a:t>
            </a:r>
            <a:r>
              <a:rPr lang="ru-RU" dirty="0"/>
              <a:t> </a:t>
            </a:r>
            <a:r>
              <a:rPr lang="ru-RU" dirty="0" err="1"/>
              <a:t>зарядтардың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деңгейімен</a:t>
            </a:r>
            <a:r>
              <a:rPr lang="ru-RU" dirty="0"/>
              <a:t> </a:t>
            </a:r>
            <a:r>
              <a:rPr lang="ru-RU" dirty="0" err="1"/>
              <a:t>ұсынылған</a:t>
            </a:r>
            <a:r>
              <a:rPr lang="ru-RU" dirty="0"/>
              <a:t>.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күй</a:t>
            </a:r>
            <a:r>
              <a:rPr lang="ru-RU" dirty="0"/>
              <a:t> </a:t>
            </a:r>
            <a:r>
              <a:rPr lang="ru-RU" dirty="0" err="1"/>
              <a:t>ұңғымадағы</a:t>
            </a:r>
            <a:r>
              <a:rPr lang="ru-RU" dirty="0"/>
              <a:t> </a:t>
            </a:r>
            <a:r>
              <a:rPr lang="ru-RU" dirty="0" err="1"/>
              <a:t>максималды</a:t>
            </a:r>
            <a:r>
              <a:rPr lang="ru-RU" dirty="0"/>
              <a:t> заряд </a:t>
            </a:r>
            <a:r>
              <a:rPr lang="ru-RU" dirty="0" err="1"/>
              <a:t>пакетімен</a:t>
            </a:r>
            <a:r>
              <a:rPr lang="ru-RU" dirty="0"/>
              <a:t>,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нөлдік</a:t>
            </a:r>
            <a:r>
              <a:rPr lang="ru-RU" dirty="0"/>
              <a:t> </a:t>
            </a:r>
            <a:r>
              <a:rPr lang="ru-RU" dirty="0" err="1"/>
              <a:t>күй</a:t>
            </a:r>
            <a:r>
              <a:rPr lang="ru-RU" dirty="0"/>
              <a:t> </a:t>
            </a:r>
            <a:r>
              <a:rPr lang="ru-RU" dirty="0" err="1"/>
              <a:t>зарядтың</a:t>
            </a:r>
            <a:r>
              <a:rPr lang="ru-RU" dirty="0"/>
              <a:t> </a:t>
            </a:r>
            <a:r>
              <a:rPr lang="ru-RU" dirty="0" err="1"/>
              <a:t>жоқтығымен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фондық</a:t>
            </a:r>
            <a:r>
              <a:rPr lang="ru-RU" dirty="0"/>
              <a:t> </a:t>
            </a:r>
            <a:r>
              <a:rPr lang="ru-RU" dirty="0" err="1"/>
              <a:t>зарядтың</a:t>
            </a:r>
            <a:r>
              <a:rPr lang="ru-RU" dirty="0"/>
              <a:t> </a:t>
            </a:r>
            <a:r>
              <a:rPr lang="ru-RU" dirty="0" err="1"/>
              <a:t>шамасымен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en-US" dirty="0"/>
              <a:t>CCD </a:t>
            </a:r>
            <a:r>
              <a:rPr lang="ru-RU" dirty="0" err="1"/>
              <a:t>цифрлық</a:t>
            </a:r>
            <a:r>
              <a:rPr lang="ru-RU" dirty="0"/>
              <a:t> </a:t>
            </a:r>
            <a:r>
              <a:rPr lang="ru-RU" dirty="0" err="1"/>
              <a:t>құрылғылары</a:t>
            </a:r>
            <a:r>
              <a:rPr lang="ru-RU" dirty="0"/>
              <a:t> </a:t>
            </a:r>
            <a:r>
              <a:rPr lang="ru-RU" dirty="0" err="1"/>
              <a:t>динамикалық</a:t>
            </a:r>
            <a:r>
              <a:rPr lang="ru-RU" dirty="0"/>
              <a:t> </a:t>
            </a:r>
            <a:r>
              <a:rPr lang="ru-RU" dirty="0" err="1"/>
              <a:t>типке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, </a:t>
            </a:r>
            <a:r>
              <a:rPr lang="ru-RU" dirty="0" err="1"/>
              <a:t>өйткені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регенерациялау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0674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BCAF1CB-8B5B-9D59-6DBA-D60BA0A44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072"/>
            <a:ext cx="10515600" cy="57998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k-KZ" sz="3200" dirty="0"/>
              <a:t>МДП</a:t>
            </a:r>
            <a:r>
              <a:rPr lang="en-US" sz="3200" dirty="0"/>
              <a:t> </a:t>
            </a:r>
            <a:r>
              <a:rPr lang="ru-RU" sz="3200" dirty="0" err="1"/>
              <a:t>транзисторларына</a:t>
            </a:r>
            <a:r>
              <a:rPr lang="ru-RU" sz="3200" dirty="0"/>
              <a:t> </a:t>
            </a:r>
            <a:r>
              <a:rPr lang="ru-RU" sz="3200" dirty="0" err="1"/>
              <a:t>негізделген</a:t>
            </a:r>
            <a:r>
              <a:rPr lang="ru-RU" sz="3200" dirty="0"/>
              <a:t> </a:t>
            </a:r>
            <a:r>
              <a:rPr lang="en-US" sz="3200" dirty="0"/>
              <a:t>ROM-</a:t>
            </a:r>
            <a:r>
              <a:rPr lang="ru-RU" sz="3200" dirty="0"/>
              <a:t>дар </a:t>
            </a:r>
            <a:r>
              <a:rPr lang="ru-RU" sz="3200" dirty="0" err="1"/>
              <a:t>интеграцияның</a:t>
            </a:r>
            <a:r>
              <a:rPr lang="ru-RU" sz="3200" dirty="0"/>
              <a:t> </a:t>
            </a:r>
            <a:r>
              <a:rPr lang="ru-RU" sz="3200" dirty="0" err="1"/>
              <a:t>жоғары</a:t>
            </a:r>
            <a:r>
              <a:rPr lang="ru-RU" sz="3200" dirty="0"/>
              <a:t> </a:t>
            </a:r>
            <a:r>
              <a:rPr lang="ru-RU" sz="3200" dirty="0" err="1"/>
              <a:t>дәрежесіне</a:t>
            </a:r>
            <a:r>
              <a:rPr lang="ru-RU" sz="3200" dirty="0"/>
              <a:t> </a:t>
            </a:r>
            <a:r>
              <a:rPr lang="ru-RU" sz="3200" dirty="0" err="1"/>
              <a:t>жету</a:t>
            </a:r>
            <a:r>
              <a:rPr lang="ru-RU" sz="3200" dirty="0"/>
              <a:t> </a:t>
            </a:r>
            <a:r>
              <a:rPr lang="ru-RU" sz="3200" dirty="0" err="1"/>
              <a:t>мүмкіндігіне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сәйкесінше</a:t>
            </a:r>
            <a:r>
              <a:rPr lang="ru-RU" sz="3200" dirty="0"/>
              <a:t> </a:t>
            </a:r>
            <a:r>
              <a:rPr lang="ru-RU" sz="3200" dirty="0" err="1"/>
              <a:t>үлкен</a:t>
            </a:r>
            <a:r>
              <a:rPr lang="ru-RU" sz="3200" dirty="0"/>
              <a:t> </a:t>
            </a:r>
            <a:r>
              <a:rPr lang="ru-RU" sz="3200" dirty="0" err="1"/>
              <a:t>ақпараттық</a:t>
            </a:r>
            <a:r>
              <a:rPr lang="ru-RU" sz="3200" dirty="0"/>
              <a:t> </a:t>
            </a:r>
            <a:r>
              <a:rPr lang="ru-RU" sz="3200" dirty="0" err="1"/>
              <a:t>сыйымдылыққа</a:t>
            </a:r>
            <a:r>
              <a:rPr lang="ru-RU" sz="3200" dirty="0"/>
              <a:t>, </a:t>
            </a:r>
            <a:r>
              <a:rPr lang="ru-RU" sz="3200" dirty="0" err="1"/>
              <a:t>сондай-ақ</a:t>
            </a:r>
            <a:r>
              <a:rPr lang="ru-RU" sz="3200" dirty="0"/>
              <a:t> </a:t>
            </a:r>
            <a:r>
              <a:rPr lang="ru-RU" sz="3200" dirty="0" err="1"/>
              <a:t>қуатты</a:t>
            </a:r>
            <a:r>
              <a:rPr lang="ru-RU" sz="3200" dirty="0"/>
              <a:t> аз </a:t>
            </a:r>
            <a:r>
              <a:rPr lang="ru-RU" sz="3200" dirty="0" err="1"/>
              <a:t>тұтынуға</a:t>
            </a:r>
            <a:r>
              <a:rPr lang="ru-RU" sz="3200" dirty="0"/>
              <a:t> </a:t>
            </a:r>
            <a:r>
              <a:rPr lang="ru-RU" sz="3200" dirty="0" err="1"/>
              <a:t>байланысты</a:t>
            </a:r>
            <a:r>
              <a:rPr lang="ru-RU" sz="3200" dirty="0"/>
              <a:t> </a:t>
            </a:r>
            <a:r>
              <a:rPr lang="ru-RU" sz="3200" dirty="0" err="1"/>
              <a:t>кеңінен</a:t>
            </a:r>
            <a:r>
              <a:rPr lang="ru-RU" sz="3200" dirty="0"/>
              <a:t> </a:t>
            </a:r>
            <a:r>
              <a:rPr lang="ru-RU" sz="3200" dirty="0" err="1"/>
              <a:t>қолданылады</a:t>
            </a:r>
            <a:r>
              <a:rPr lang="ru-RU" sz="3200" dirty="0"/>
              <a:t>. </a:t>
            </a:r>
            <a:r>
              <a:rPr lang="ru-RU" sz="3200" dirty="0" err="1"/>
              <a:t>Микропроцессорлық</a:t>
            </a:r>
            <a:r>
              <a:rPr lang="ru-RU" sz="3200" dirty="0"/>
              <a:t> </a:t>
            </a:r>
            <a:r>
              <a:rPr lang="ru-RU" sz="3200" dirty="0" err="1"/>
              <a:t>жүйелер</a:t>
            </a:r>
            <a:r>
              <a:rPr lang="ru-RU" sz="3200" dirty="0"/>
              <a:t> </a:t>
            </a:r>
            <a:r>
              <a:rPr lang="ru-RU" sz="3200" dirty="0" err="1"/>
              <a:t>үшін</a:t>
            </a:r>
            <a:r>
              <a:rPr lang="ru-RU" sz="3200" dirty="0"/>
              <a:t> </a:t>
            </a:r>
            <a:r>
              <a:rPr lang="ru-RU" sz="3200" b="1" dirty="0" err="1">
                <a:highlight>
                  <a:srgbClr val="00FF00"/>
                </a:highlight>
              </a:rPr>
              <a:t>қайта</a:t>
            </a:r>
            <a:r>
              <a:rPr lang="ru-RU" sz="3200" b="1" dirty="0">
                <a:highlight>
                  <a:srgbClr val="00FF00"/>
                </a:highlight>
              </a:rPr>
              <a:t> </a:t>
            </a:r>
            <a:r>
              <a:rPr lang="ru-RU" sz="3200" b="1" dirty="0" err="1">
                <a:highlight>
                  <a:srgbClr val="00FF00"/>
                </a:highlight>
              </a:rPr>
              <a:t>бағдарламаланатын</a:t>
            </a:r>
            <a:r>
              <a:rPr lang="ru-RU" sz="3200" b="1" dirty="0"/>
              <a:t> </a:t>
            </a:r>
            <a:r>
              <a:rPr lang="ru-RU" sz="3200" dirty="0"/>
              <a:t>жад </a:t>
            </a:r>
            <a:r>
              <a:rPr lang="ru-RU" sz="3200" dirty="0" err="1"/>
              <a:t>құрылғылары</a:t>
            </a:r>
            <a:r>
              <a:rPr lang="ru-RU" sz="3200" dirty="0"/>
              <a:t> </a:t>
            </a:r>
            <a:r>
              <a:rPr lang="ru-RU" sz="3200" dirty="0" err="1"/>
              <a:t>болуы</a:t>
            </a:r>
            <a:r>
              <a:rPr lang="ru-RU" sz="3200" dirty="0"/>
              <a:t> </a:t>
            </a:r>
            <a:r>
              <a:rPr lang="ru-RU" sz="3200" dirty="0" err="1"/>
              <a:t>қажет</a:t>
            </a:r>
            <a:r>
              <a:rPr lang="ru-RU" sz="3200" dirty="0"/>
              <a:t>: </a:t>
            </a:r>
            <a:r>
              <a:rPr lang="ru-RU" sz="3200" dirty="0" err="1"/>
              <a:t>ақпарат</a:t>
            </a:r>
            <a:r>
              <a:rPr lang="ru-RU" sz="3200" dirty="0"/>
              <a:t> </a:t>
            </a:r>
            <a:r>
              <a:rPr lang="ru-RU" sz="3200" dirty="0" err="1"/>
              <a:t>жылдар</a:t>
            </a:r>
            <a:r>
              <a:rPr lang="ru-RU" sz="3200" dirty="0"/>
              <a:t> </a:t>
            </a:r>
            <a:r>
              <a:rPr lang="ru-RU" sz="3200" dirty="0" err="1"/>
              <a:t>бойы</a:t>
            </a:r>
            <a:r>
              <a:rPr lang="ru-RU" sz="3200" dirty="0"/>
              <a:t> </a:t>
            </a:r>
            <a:r>
              <a:rPr lang="ru-RU" sz="3200" dirty="0" err="1"/>
              <a:t>сақталуы</a:t>
            </a:r>
            <a:r>
              <a:rPr lang="ru-RU" sz="3200" dirty="0"/>
              <a:t> </a:t>
            </a:r>
            <a:r>
              <a:rPr lang="ru-RU" sz="3200" dirty="0" err="1"/>
              <a:t>мүмкін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бұл</a:t>
            </a:r>
            <a:r>
              <a:rPr lang="ru-RU" sz="3200" dirty="0"/>
              <a:t> </a:t>
            </a:r>
            <a:r>
              <a:rPr lang="ru-RU" sz="3200" dirty="0" err="1"/>
              <a:t>ақпаратты</a:t>
            </a:r>
            <a:r>
              <a:rPr lang="ru-RU" sz="3200" dirty="0"/>
              <a:t> </a:t>
            </a:r>
            <a:r>
              <a:rPr lang="ru-RU" sz="3200" dirty="0" err="1"/>
              <a:t>толығымен</a:t>
            </a:r>
            <a:r>
              <a:rPr lang="ru-RU" sz="3200" dirty="0"/>
              <a:t> </a:t>
            </a:r>
            <a:r>
              <a:rPr lang="ru-RU" sz="3200" dirty="0" err="1"/>
              <a:t>немесе</a:t>
            </a:r>
            <a:r>
              <a:rPr lang="ru-RU" sz="3200" dirty="0"/>
              <a:t> </a:t>
            </a:r>
            <a:r>
              <a:rPr lang="ru-RU" sz="3200" dirty="0" err="1"/>
              <a:t>ішінара</a:t>
            </a:r>
            <a:r>
              <a:rPr lang="ru-RU" sz="3200" dirty="0"/>
              <a:t> </a:t>
            </a:r>
            <a:r>
              <a:rPr lang="ru-RU" sz="3200" dirty="0" err="1"/>
              <a:t>өшіруге</a:t>
            </a:r>
            <a:r>
              <a:rPr lang="ru-RU" sz="3200" dirty="0"/>
              <a:t> </a:t>
            </a:r>
            <a:r>
              <a:rPr lang="ru-RU" sz="3200" dirty="0" err="1"/>
              <a:t>және</a:t>
            </a:r>
            <a:r>
              <a:rPr lang="ru-RU" sz="3200" dirty="0"/>
              <a:t> </a:t>
            </a:r>
            <a:r>
              <a:rPr lang="ru-RU" sz="3200" dirty="0" err="1"/>
              <a:t>жаңасын</a:t>
            </a:r>
            <a:r>
              <a:rPr lang="ru-RU" sz="3200" dirty="0"/>
              <a:t> </a:t>
            </a:r>
            <a:r>
              <a:rPr lang="ru-RU" sz="3200" dirty="0" err="1"/>
              <a:t>енгізуге</a:t>
            </a:r>
            <a:r>
              <a:rPr lang="ru-RU" sz="3200" dirty="0"/>
              <a:t> </a:t>
            </a:r>
            <a:r>
              <a:rPr lang="ru-RU" sz="3200" dirty="0" err="1"/>
              <a:t>болатын</a:t>
            </a:r>
            <a:r>
              <a:rPr lang="ru-RU" sz="3200" dirty="0"/>
              <a:t> </a:t>
            </a:r>
            <a:r>
              <a:rPr lang="ru-RU" sz="3200" dirty="0" err="1"/>
              <a:t>қайта</a:t>
            </a:r>
            <a:r>
              <a:rPr lang="ru-RU" sz="3200" dirty="0"/>
              <a:t> </a:t>
            </a:r>
            <a:r>
              <a:rPr lang="ru-RU" sz="3200" dirty="0" err="1"/>
              <a:t>бағдарламаланатын</a:t>
            </a:r>
            <a:r>
              <a:rPr lang="ru-RU" sz="3200" dirty="0"/>
              <a:t> тек </a:t>
            </a:r>
            <a:r>
              <a:rPr lang="ru-RU" sz="3200" dirty="0" err="1"/>
              <a:t>оқуға</a:t>
            </a:r>
            <a:r>
              <a:rPr lang="ru-RU" sz="3200" dirty="0"/>
              <a:t> </a:t>
            </a:r>
            <a:r>
              <a:rPr lang="ru-RU" sz="3200" dirty="0" err="1"/>
              <a:t>арналған</a:t>
            </a:r>
            <a:r>
              <a:rPr lang="ru-RU" sz="3200" dirty="0"/>
              <a:t> жад </a:t>
            </a:r>
            <a:r>
              <a:rPr lang="ru-RU" sz="3200" dirty="0" err="1"/>
              <a:t>құрылғылары</a:t>
            </a:r>
            <a:r>
              <a:rPr lang="ru-RU" sz="3200" dirty="0"/>
              <a:t> (</a:t>
            </a:r>
            <a:r>
              <a:rPr lang="en-US" sz="3200" dirty="0"/>
              <a:t>PROM).</a:t>
            </a:r>
            <a:r>
              <a:rPr lang="kk-KZ" sz="3200" dirty="0"/>
              <a:t> </a:t>
            </a:r>
            <a:r>
              <a:rPr lang="en-US" sz="3200" dirty="0"/>
              <a:t>PROM </a:t>
            </a:r>
            <a:r>
              <a:rPr lang="ru-RU" sz="3200" dirty="0" err="1"/>
              <a:t>іске</a:t>
            </a:r>
            <a:r>
              <a:rPr lang="ru-RU" sz="3200" dirty="0"/>
              <a:t> </a:t>
            </a:r>
            <a:r>
              <a:rPr lang="ru-RU" sz="3200" dirty="0" err="1"/>
              <a:t>асыру</a:t>
            </a:r>
            <a:r>
              <a:rPr lang="ru-RU" sz="3200" dirty="0"/>
              <a:t> </a:t>
            </a:r>
            <a:r>
              <a:rPr lang="ru-RU" sz="3200" dirty="0" err="1"/>
              <a:t>үшін</a:t>
            </a:r>
            <a:r>
              <a:rPr lang="ru-RU" sz="3200" dirty="0"/>
              <a:t> </a:t>
            </a:r>
            <a:r>
              <a:rPr lang="kk-KZ" sz="3200" dirty="0"/>
              <a:t>МДП</a:t>
            </a:r>
            <a:r>
              <a:rPr lang="en-US" sz="3200" dirty="0"/>
              <a:t> </a:t>
            </a:r>
            <a:r>
              <a:rPr lang="ru-RU" sz="3200" dirty="0"/>
              <a:t>транзисторы </a:t>
            </a:r>
            <a:r>
              <a:rPr lang="ru-RU" sz="3200" dirty="0" err="1"/>
              <a:t>қажет</a:t>
            </a:r>
            <a:r>
              <a:rPr lang="ru-RU" sz="3200" dirty="0"/>
              <a:t>, </a:t>
            </a:r>
            <a:r>
              <a:rPr lang="ru-RU" sz="3200" dirty="0" err="1"/>
              <a:t>онда</a:t>
            </a:r>
            <a:r>
              <a:rPr lang="ru-RU" sz="3200" dirty="0"/>
              <a:t> </a:t>
            </a:r>
            <a:r>
              <a:rPr lang="ru-RU" sz="3200" dirty="0" err="1"/>
              <a:t>диэлектрикке</a:t>
            </a:r>
            <a:r>
              <a:rPr lang="ru-RU" sz="3200" dirty="0"/>
              <a:t> </a:t>
            </a:r>
            <a:r>
              <a:rPr lang="ru-RU" sz="3200" dirty="0" err="1"/>
              <a:t>орнатылған</a:t>
            </a:r>
            <a:r>
              <a:rPr lang="ru-RU" sz="3200" dirty="0"/>
              <a:t> </a:t>
            </a:r>
            <a:r>
              <a:rPr lang="ru-RU" sz="3200" dirty="0" err="1"/>
              <a:t>зарядты</a:t>
            </a:r>
            <a:r>
              <a:rPr lang="ru-RU" sz="3200" dirty="0"/>
              <a:t> </a:t>
            </a:r>
            <a:r>
              <a:rPr lang="ru-RU" sz="3200" dirty="0" err="1"/>
              <a:t>өзгерту</a:t>
            </a:r>
            <a:r>
              <a:rPr lang="ru-RU" sz="3200" dirty="0"/>
              <a:t> </a:t>
            </a:r>
            <a:r>
              <a:rPr lang="ru-RU" sz="3200" dirty="0" err="1"/>
              <a:t>арқылы</a:t>
            </a:r>
            <a:r>
              <a:rPr lang="ru-RU" sz="3200" dirty="0"/>
              <a:t> </a:t>
            </a:r>
            <a:r>
              <a:rPr lang="ru-RU" sz="3200" dirty="0" err="1"/>
              <a:t>шекті</a:t>
            </a:r>
            <a:r>
              <a:rPr lang="ru-RU" sz="3200" dirty="0"/>
              <a:t> </a:t>
            </a:r>
            <a:r>
              <a:rPr lang="ru-RU" sz="3200" dirty="0" err="1"/>
              <a:t>кернеуді</a:t>
            </a:r>
            <a:r>
              <a:rPr lang="ru-RU" sz="3200" dirty="0"/>
              <a:t> </a:t>
            </a:r>
            <a:r>
              <a:rPr lang="ru-RU" sz="3200" dirty="0" err="1"/>
              <a:t>қайтымды</a:t>
            </a:r>
            <a:r>
              <a:rPr lang="ru-RU" sz="3200" dirty="0"/>
              <a:t> </a:t>
            </a:r>
            <a:r>
              <a:rPr lang="ru-RU" sz="3200" dirty="0" err="1"/>
              <a:t>түрде</a:t>
            </a:r>
            <a:r>
              <a:rPr lang="ru-RU" sz="3200" dirty="0"/>
              <a:t> </a:t>
            </a:r>
            <a:r>
              <a:rPr lang="ru-RU" sz="3200" dirty="0" err="1"/>
              <a:t>өзгертуге</a:t>
            </a:r>
            <a:r>
              <a:rPr lang="ru-RU" sz="3200" dirty="0"/>
              <a:t> </a:t>
            </a:r>
            <a:r>
              <a:rPr lang="ru-RU" sz="3200" dirty="0" err="1"/>
              <a:t>болады</a:t>
            </a:r>
            <a:r>
              <a:rPr lang="ru-RU" sz="3200" dirty="0"/>
              <a:t>.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1000118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EE7D7D8-69E1-206D-7C5D-DC2254ECB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9047"/>
            <a:ext cx="10515600" cy="5667916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БИС ППЗУ-</a:t>
            </a:r>
            <a:r>
              <a:rPr lang="ru-RU" dirty="0" err="1"/>
              <a:t>лардың</a:t>
            </a:r>
            <a:r>
              <a:rPr lang="ru-RU" dirty="0"/>
              <a:t> </a:t>
            </a:r>
            <a:r>
              <a:rPr lang="ru-RU" dirty="0" err="1"/>
              <a:t>элементтік</a:t>
            </a:r>
            <a:r>
              <a:rPr lang="ru-RU" dirty="0"/>
              <a:t> </a:t>
            </a:r>
            <a:r>
              <a:rPr lang="ru-RU" dirty="0" err="1"/>
              <a:t>базалары</a:t>
            </a:r>
            <a:r>
              <a:rPr lang="ru-RU" dirty="0"/>
              <a:t>:</a:t>
            </a:r>
          </a:p>
          <a:p>
            <a:r>
              <a:rPr lang="ru-RU" dirty="0"/>
              <a:t>МДП-транзисторы со структурой металл-нитрид-оксид-полупроводник (</a:t>
            </a:r>
            <a:r>
              <a:rPr lang="ru-RU" dirty="0">
                <a:highlight>
                  <a:srgbClr val="FFFF00"/>
                </a:highlight>
              </a:rPr>
              <a:t>МНОП</a:t>
            </a:r>
            <a:r>
              <a:rPr lang="ru-RU" dirty="0"/>
              <a:t> - транзистор); </a:t>
            </a:r>
          </a:p>
          <a:p>
            <a:r>
              <a:rPr lang="ru-RU" dirty="0"/>
              <a:t>лавинно-инжекционные МДП-транзисторы с плавающим затвором (транзисторы </a:t>
            </a:r>
            <a:r>
              <a:rPr lang="ru-RU" dirty="0">
                <a:highlight>
                  <a:srgbClr val="FFFF00"/>
                </a:highlight>
              </a:rPr>
              <a:t>ЛИПЗМДП</a:t>
            </a:r>
            <a:r>
              <a:rPr lang="ru-RU" dirty="0"/>
              <a:t>);</a:t>
            </a:r>
          </a:p>
          <a:p>
            <a:r>
              <a:rPr lang="ru-RU" dirty="0"/>
              <a:t>МДП-транзисторы с плавающим и управляющим затворами (</a:t>
            </a:r>
            <a:r>
              <a:rPr lang="ru-RU" dirty="0" err="1"/>
              <a:t>двухзатворный</a:t>
            </a:r>
            <a:r>
              <a:rPr lang="ru-RU" dirty="0"/>
              <a:t> МДП-транзистор).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517559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2B625F-359B-B8FA-6DCA-D91151E92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04178"/>
            <a:ext cx="10515600" cy="1325563"/>
          </a:xfrm>
        </p:spPr>
        <p:txBody>
          <a:bodyPr/>
          <a:lstStyle/>
          <a:p>
            <a:r>
              <a:rPr lang="ru-RU" dirty="0"/>
              <a:t>МНОП-транзистор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16FCBB-7D1E-4E23-AC48-6F455C91E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2998"/>
            <a:ext cx="10515600" cy="5403965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M</a:t>
            </a:r>
            <a:r>
              <a:rPr lang="ru-RU" dirty="0"/>
              <a:t>НОП</a:t>
            </a:r>
            <a:r>
              <a:rPr lang="en-US" dirty="0"/>
              <a:t> </a:t>
            </a:r>
            <a:r>
              <a:rPr lang="ru-RU" dirty="0"/>
              <a:t>транзисторы </a:t>
            </a:r>
            <a:r>
              <a:rPr lang="kk-KZ" dirty="0"/>
              <a:t>затвор</a:t>
            </a:r>
            <a:r>
              <a:rPr lang="ru-RU" dirty="0"/>
              <a:t> </a:t>
            </a:r>
            <a:r>
              <a:rPr lang="ru-RU" dirty="0" err="1"/>
              <a:t>диэлектригі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қабатты</a:t>
            </a:r>
            <a:r>
              <a:rPr lang="ru-RU" dirty="0"/>
              <a:t> </a:t>
            </a:r>
            <a:r>
              <a:rPr lang="ru-RU" dirty="0" err="1"/>
              <a:t>жабынды</a:t>
            </a:r>
            <a:r>
              <a:rPr lang="ru-RU" dirty="0"/>
              <a:t> </a:t>
            </a:r>
            <a:r>
              <a:rPr lang="ru-RU" dirty="0" err="1"/>
              <a:t>пайдаланады</a:t>
            </a:r>
            <a:r>
              <a:rPr lang="ru-RU" dirty="0"/>
              <a:t>: </a:t>
            </a:r>
            <a:r>
              <a:rPr lang="ru-RU" dirty="0" err="1"/>
              <a:t>бірінші</a:t>
            </a:r>
            <a:r>
              <a:rPr lang="ru-RU" dirty="0"/>
              <a:t> диэлектрик </a:t>
            </a:r>
            <a:r>
              <a:rPr lang="ru-RU" dirty="0" err="1"/>
              <a:t>ретінде</a:t>
            </a:r>
            <a:r>
              <a:rPr lang="ru-RU" dirty="0"/>
              <a:t> кремний </a:t>
            </a:r>
            <a:r>
              <a:rPr lang="ru-RU" dirty="0" err="1"/>
              <a:t>диоксидінің</a:t>
            </a:r>
            <a:r>
              <a:rPr lang="ru-RU" dirty="0"/>
              <a:t> </a:t>
            </a:r>
            <a:r>
              <a:rPr lang="ru-RU" dirty="0" err="1"/>
              <a:t>туннельдік</a:t>
            </a:r>
            <a:r>
              <a:rPr lang="ru-RU" dirty="0"/>
              <a:t> </a:t>
            </a:r>
            <a:r>
              <a:rPr lang="ru-RU" dirty="0" err="1"/>
              <a:t>мөлдір</a:t>
            </a:r>
            <a:r>
              <a:rPr lang="ru-RU" dirty="0"/>
              <a:t> </a:t>
            </a:r>
            <a:r>
              <a:rPr lang="ru-RU" dirty="0" err="1"/>
              <a:t>қабатын</a:t>
            </a:r>
            <a:r>
              <a:rPr lang="ru-RU" dirty="0"/>
              <a:t> (50 </a:t>
            </a:r>
            <a:r>
              <a:rPr lang="en-US" dirty="0"/>
              <a:t>Ǻ</a:t>
            </a:r>
            <a:r>
              <a:rPr lang="kk-KZ" dirty="0"/>
              <a:t>-ден аз</a:t>
            </a:r>
            <a:r>
              <a:rPr lang="en-US" dirty="0"/>
              <a:t>) </a:t>
            </a:r>
            <a:r>
              <a:rPr lang="ru-RU" dirty="0" err="1"/>
              <a:t>пайдаланады</a:t>
            </a:r>
            <a:r>
              <a:rPr lang="ru-RU" dirty="0"/>
              <a:t>, </a:t>
            </a:r>
            <a:r>
              <a:rPr lang="ru-RU" dirty="0" err="1"/>
              <a:t>екінші</a:t>
            </a:r>
            <a:r>
              <a:rPr lang="ru-RU" dirty="0"/>
              <a:t> диэлектрик </a:t>
            </a:r>
            <a:r>
              <a:rPr lang="ru-RU" dirty="0" err="1"/>
              <a:t>ретінде</a:t>
            </a:r>
            <a:r>
              <a:rPr lang="ru-RU" dirty="0"/>
              <a:t> кремний </a:t>
            </a:r>
            <a:r>
              <a:rPr lang="ru-RU" dirty="0" err="1"/>
              <a:t>нитридінің</a:t>
            </a:r>
            <a:r>
              <a:rPr lang="ru-RU" dirty="0"/>
              <a:t> </a:t>
            </a:r>
            <a:r>
              <a:rPr lang="ru-RU" dirty="0" err="1"/>
              <a:t>қалың</a:t>
            </a:r>
            <a:r>
              <a:rPr lang="ru-RU" dirty="0"/>
              <a:t> (</a:t>
            </a:r>
            <a:r>
              <a:rPr lang="en-US" dirty="0"/>
              <a:t>d ≈ 1000 Å) </a:t>
            </a:r>
            <a:r>
              <a:rPr lang="ru-RU" dirty="0" err="1"/>
              <a:t>қабаты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Кремний </a:t>
            </a:r>
            <a:r>
              <a:rPr lang="ru-RU" dirty="0" err="1"/>
              <a:t>нитриді</a:t>
            </a:r>
            <a:r>
              <a:rPr lang="ru-RU" dirty="0"/>
              <a:t> </a:t>
            </a:r>
            <a:r>
              <a:rPr lang="en-US" dirty="0"/>
              <a:t>Si3N4</a:t>
            </a:r>
            <a:r>
              <a:rPr lang="kk-KZ" dirty="0"/>
              <a:t> тыйым салынған аймақта</a:t>
            </a:r>
            <a:r>
              <a:rPr lang="en-US" dirty="0"/>
              <a:t> </a:t>
            </a:r>
            <a:r>
              <a:rPr lang="ru-RU" dirty="0" err="1"/>
              <a:t>терең</a:t>
            </a:r>
            <a:r>
              <a:rPr lang="ru-RU" dirty="0"/>
              <a:t> </a:t>
            </a:r>
            <a:r>
              <a:rPr lang="ru-RU" dirty="0" err="1"/>
              <a:t>жолақты</a:t>
            </a:r>
            <a:r>
              <a:rPr lang="ru-RU" dirty="0"/>
              <a:t> </a:t>
            </a:r>
            <a:r>
              <a:rPr lang="ru-RU" dirty="0" err="1"/>
              <a:t>ұстағыштарға</a:t>
            </a:r>
            <a:r>
              <a:rPr lang="ru-RU" dirty="0"/>
              <a:t> (ловушка) </a:t>
            </a:r>
            <a:r>
              <a:rPr lang="ru-RU" dirty="0" err="1"/>
              <a:t>және</a:t>
            </a:r>
            <a:r>
              <a:rPr lang="ru-RU" dirty="0"/>
              <a:t> кремний </a:t>
            </a:r>
            <a:r>
              <a:rPr lang="ru-RU" dirty="0" err="1"/>
              <a:t>диоксидінен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есе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диэлектрлік</a:t>
            </a:r>
            <a:r>
              <a:rPr lang="ru-RU" dirty="0"/>
              <a:t> </a:t>
            </a:r>
            <a:r>
              <a:rPr lang="ru-RU" dirty="0" err="1"/>
              <a:t>өтімділікке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. </a:t>
            </a:r>
            <a:r>
              <a:rPr lang="en-US" dirty="0"/>
              <a:t>Si3N4 </a:t>
            </a:r>
            <a:r>
              <a:rPr lang="ru-RU" dirty="0" err="1"/>
              <a:t>нитридінің</a:t>
            </a:r>
            <a:r>
              <a:rPr lang="ru-RU" dirty="0"/>
              <a:t> </a:t>
            </a:r>
            <a:r>
              <a:rPr lang="ru-RU" dirty="0" err="1"/>
              <a:t>тыйым</a:t>
            </a:r>
            <a:r>
              <a:rPr lang="ru-RU" dirty="0"/>
              <a:t> </a:t>
            </a:r>
            <a:r>
              <a:rPr lang="ru-RU" dirty="0" err="1"/>
              <a:t>салынған</a:t>
            </a:r>
            <a:r>
              <a:rPr lang="ru-RU" dirty="0"/>
              <a:t> </a:t>
            </a:r>
            <a:r>
              <a:rPr lang="ru-RU" dirty="0" err="1"/>
              <a:t>зонасының</a:t>
            </a:r>
            <a:r>
              <a:rPr lang="ru-RU" dirty="0"/>
              <a:t> </a:t>
            </a:r>
            <a:r>
              <a:rPr lang="ru-RU" dirty="0" err="1"/>
              <a:t>ені</a:t>
            </a:r>
            <a:r>
              <a:rPr lang="ru-RU" dirty="0"/>
              <a:t> </a:t>
            </a:r>
            <a:r>
              <a:rPr lang="en-US" dirty="0"/>
              <a:t>SiO2 </a:t>
            </a:r>
            <a:r>
              <a:rPr lang="ru-RU" dirty="0" err="1"/>
              <a:t>диоксидінен</a:t>
            </a:r>
            <a:r>
              <a:rPr lang="ru-RU" dirty="0"/>
              <a:t> </a:t>
            </a:r>
            <a:r>
              <a:rPr lang="ru-RU" dirty="0" err="1"/>
              <a:t>кіші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E3B6AD-1275-323E-A03D-6AF02B29B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102" y="4003093"/>
            <a:ext cx="4241522" cy="239429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F53703-9BDA-E612-02E3-E871640BD961}"/>
              </a:ext>
            </a:extLst>
          </p:cNvPr>
          <p:cNvSpPr txBox="1"/>
          <p:nvPr/>
        </p:nvSpPr>
        <p:spPr>
          <a:xfrm>
            <a:off x="5592844" y="6303118"/>
            <a:ext cx="10063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1-сурет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3117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C1DAAD-1DBC-2B37-6BF0-BC240BEF4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951"/>
            <a:ext cx="10515600" cy="59130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құрылғысы</a:t>
            </a:r>
            <a:r>
              <a:rPr lang="ru-RU" dirty="0"/>
              <a:t> </a:t>
            </a:r>
            <a:r>
              <a:rPr lang="ru-RU" dirty="0" err="1"/>
              <a:t>режимінде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істегенде</a:t>
            </a:r>
            <a:r>
              <a:rPr lang="ru-RU" dirty="0"/>
              <a:t> </a:t>
            </a:r>
            <a:r>
              <a:rPr lang="kk-KZ" dirty="0"/>
              <a:t>МНОП</a:t>
            </a:r>
            <a:r>
              <a:rPr lang="en-US" dirty="0"/>
              <a:t> </a:t>
            </a:r>
            <a:r>
              <a:rPr lang="ru-RU" dirty="0" err="1"/>
              <a:t>транзисторында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процестерді</a:t>
            </a:r>
            <a:r>
              <a:rPr lang="ru-RU" dirty="0"/>
              <a:t> </a:t>
            </a:r>
            <a:r>
              <a:rPr lang="ru-RU" dirty="0" err="1"/>
              <a:t>қарастырайық</a:t>
            </a:r>
            <a:r>
              <a:rPr lang="ru-RU" dirty="0"/>
              <a:t>. 2-суретте </a:t>
            </a:r>
            <a:r>
              <a:rPr lang="en-US" dirty="0"/>
              <a:t>MNOS </a:t>
            </a:r>
            <a:r>
              <a:rPr lang="ru-RU" dirty="0" err="1"/>
              <a:t>транзисторының</a:t>
            </a:r>
            <a:r>
              <a:rPr lang="ru-RU" dirty="0"/>
              <a:t> </a:t>
            </a:r>
            <a:r>
              <a:rPr lang="ru-RU" dirty="0" err="1"/>
              <a:t>жолақ</a:t>
            </a:r>
            <a:r>
              <a:rPr lang="ru-RU" dirty="0"/>
              <a:t> </a:t>
            </a:r>
            <a:r>
              <a:rPr lang="ru-RU" dirty="0" err="1"/>
              <a:t>диаграммасы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330D9-FE35-418D-6A2C-7CE0A72FD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0070" y="1996245"/>
            <a:ext cx="10067827" cy="32818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CBE51E-7B47-9D95-80B7-79877FA587EE}"/>
              </a:ext>
            </a:extLst>
          </p:cNvPr>
          <p:cNvSpPr txBox="1"/>
          <p:nvPr/>
        </p:nvSpPr>
        <p:spPr>
          <a:xfrm>
            <a:off x="2368091" y="5278065"/>
            <a:ext cx="76317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2-сурет. а –</a:t>
            </a:r>
            <a:r>
              <a:rPr lang="ru-RU" sz="2400" dirty="0" err="1"/>
              <a:t>затвордағы</a:t>
            </a:r>
            <a:r>
              <a:rPr lang="ru-RU" sz="2400" dirty="0"/>
              <a:t> </a:t>
            </a:r>
            <a:r>
              <a:rPr lang="ru-RU" sz="2400" dirty="0" err="1"/>
              <a:t>кернеу</a:t>
            </a:r>
            <a:r>
              <a:rPr lang="ru-RU" sz="2400" dirty="0"/>
              <a:t> 0 В-</a:t>
            </a:r>
            <a:r>
              <a:rPr lang="ru-RU" sz="2400" dirty="0" err="1"/>
              <a:t>ке</a:t>
            </a:r>
            <a:r>
              <a:rPr lang="ru-RU" sz="2400" dirty="0"/>
              <a:t> </a:t>
            </a:r>
            <a:r>
              <a:rPr lang="ru-RU" sz="2400" dirty="0" err="1"/>
              <a:t>тең</a:t>
            </a:r>
            <a:r>
              <a:rPr lang="ru-RU" sz="2400" dirty="0"/>
              <a:t>, ловушка </a:t>
            </a:r>
            <a:r>
              <a:rPr lang="ru-RU" sz="2400" dirty="0" err="1"/>
              <a:t>толтырылмаған</a:t>
            </a:r>
            <a:r>
              <a:rPr lang="ru-RU" sz="2400" dirty="0"/>
              <a:t>; б - </a:t>
            </a:r>
            <a:r>
              <a:rPr lang="ru-RU" sz="2400" dirty="0" err="1"/>
              <a:t>информацилық</a:t>
            </a:r>
            <a:r>
              <a:rPr lang="ru-RU" sz="2400" dirty="0"/>
              <a:t> </a:t>
            </a:r>
            <a:r>
              <a:rPr lang="ru-RU" sz="2400" dirty="0" err="1"/>
              <a:t>зарядтың</a:t>
            </a:r>
            <a:r>
              <a:rPr lang="ru-RU" sz="2400" dirty="0"/>
              <a:t> </a:t>
            </a:r>
            <a:r>
              <a:rPr lang="ru-RU" sz="2400" dirty="0" err="1"/>
              <a:t>жазылуы</a:t>
            </a:r>
            <a:r>
              <a:rPr lang="ru-RU" sz="2400" dirty="0"/>
              <a:t>; в - </a:t>
            </a:r>
            <a:r>
              <a:rPr lang="ru-RU" sz="2400" dirty="0" err="1"/>
              <a:t>информациялық</a:t>
            </a:r>
            <a:r>
              <a:rPr lang="ru-RU" sz="2400" dirty="0"/>
              <a:t> </a:t>
            </a:r>
            <a:r>
              <a:rPr lang="ru-RU" sz="2400" dirty="0" err="1"/>
              <a:t>зарядты</a:t>
            </a:r>
            <a:r>
              <a:rPr lang="ru-RU" sz="2400" dirty="0"/>
              <a:t> </a:t>
            </a:r>
            <a:r>
              <a:rPr lang="ru-RU" sz="2400" dirty="0" err="1"/>
              <a:t>өшіру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1234587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C1DAAD-1DBC-2B37-6BF0-BC240BEF4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3951"/>
            <a:ext cx="10515600" cy="591301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Затворға</a:t>
            </a:r>
            <a:r>
              <a:rPr lang="ru-RU" dirty="0"/>
              <a:t> +</a:t>
            </a:r>
            <a:r>
              <a:rPr lang="en-US" dirty="0"/>
              <a:t>VGS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кернеу</a:t>
            </a:r>
            <a:r>
              <a:rPr lang="ru-RU" dirty="0"/>
              <a:t> </a:t>
            </a:r>
            <a:r>
              <a:rPr lang="ru-RU" dirty="0" err="1"/>
              <a:t>импульсі</a:t>
            </a:r>
            <a:r>
              <a:rPr lang="ru-RU" dirty="0"/>
              <a:t> </a:t>
            </a:r>
            <a:r>
              <a:rPr lang="ru-RU" dirty="0" err="1"/>
              <a:t>берілгенде</a:t>
            </a:r>
            <a:r>
              <a:rPr lang="ru-RU" dirty="0"/>
              <a:t>, оксид пен </a:t>
            </a:r>
            <a:r>
              <a:rPr lang="ru-RU" dirty="0" err="1"/>
              <a:t>нитридтің</a:t>
            </a:r>
            <a:r>
              <a:rPr lang="ru-RU" dirty="0"/>
              <a:t> </a:t>
            </a:r>
            <a:r>
              <a:rPr lang="ru-RU" dirty="0" err="1"/>
              <a:t>диэлектрлік</a:t>
            </a:r>
            <a:r>
              <a:rPr lang="ru-RU" dirty="0"/>
              <a:t> </a:t>
            </a:r>
            <a:r>
              <a:rPr lang="ru-RU" dirty="0" err="1"/>
              <a:t>тұрақтыларының</a:t>
            </a:r>
            <a:r>
              <a:rPr lang="ru-RU" dirty="0"/>
              <a:t> </a:t>
            </a:r>
            <a:r>
              <a:rPr lang="ru-RU" dirty="0" err="1"/>
              <a:t>айырмашылығына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оксидте</a:t>
            </a:r>
            <a:r>
              <a:rPr lang="ru-RU" dirty="0"/>
              <a:t> </a:t>
            </a:r>
            <a:r>
              <a:rPr lang="ru-RU" dirty="0" err="1"/>
              <a:t>күшті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өрісі</a:t>
            </a:r>
            <a:r>
              <a:rPr lang="ru-RU" dirty="0"/>
              <a:t> </a:t>
            </a:r>
            <a:r>
              <a:rPr lang="ru-RU" dirty="0" err="1"/>
              <a:t>пайда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өткізгіштен</a:t>
            </a:r>
            <a:r>
              <a:rPr lang="ru-RU" dirty="0"/>
              <a:t> </a:t>
            </a:r>
            <a:r>
              <a:rPr lang="ru-RU" dirty="0" err="1"/>
              <a:t>электрондардың</a:t>
            </a:r>
            <a:r>
              <a:rPr lang="ru-RU" dirty="0"/>
              <a:t> оксид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нитридке</a:t>
            </a:r>
            <a:r>
              <a:rPr lang="ru-RU" dirty="0"/>
              <a:t> </a:t>
            </a:r>
            <a:r>
              <a:rPr lang="ru-RU" dirty="0" err="1"/>
              <a:t>туннельдік</a:t>
            </a:r>
            <a:r>
              <a:rPr lang="ru-RU" dirty="0"/>
              <a:t> </a:t>
            </a:r>
            <a:r>
              <a:rPr lang="ru-RU" dirty="0" err="1"/>
              <a:t>айдалуын</a:t>
            </a:r>
            <a:r>
              <a:rPr lang="ru-RU" dirty="0"/>
              <a:t> </a:t>
            </a:r>
            <a:r>
              <a:rPr lang="ru-RU" dirty="0" err="1"/>
              <a:t>тудырады</a:t>
            </a:r>
            <a:r>
              <a:rPr lang="ru-RU" dirty="0"/>
              <a:t>. </a:t>
            </a:r>
            <a:r>
              <a:rPr lang="ru-RU" dirty="0" err="1"/>
              <a:t>Инъекцияланған</a:t>
            </a:r>
            <a:r>
              <a:rPr lang="ru-RU" dirty="0"/>
              <a:t> </a:t>
            </a:r>
            <a:r>
              <a:rPr lang="ru-RU" dirty="0" err="1"/>
              <a:t>электрондар</a:t>
            </a:r>
            <a:r>
              <a:rPr lang="ru-RU" dirty="0"/>
              <a:t> кремний </a:t>
            </a:r>
            <a:r>
              <a:rPr lang="ru-RU" dirty="0" err="1"/>
              <a:t>нитридінің</a:t>
            </a:r>
            <a:r>
              <a:rPr lang="ru-RU" dirty="0"/>
              <a:t> </a:t>
            </a:r>
            <a:r>
              <a:rPr lang="ru-RU" dirty="0" err="1"/>
              <a:t>жолақ</a:t>
            </a:r>
            <a:r>
              <a:rPr lang="ru-RU" dirty="0"/>
              <a:t> </a:t>
            </a:r>
            <a:r>
              <a:rPr lang="ru-RU" dirty="0" err="1"/>
              <a:t>саңылауындағы</a:t>
            </a:r>
            <a:r>
              <a:rPr lang="ru-RU" dirty="0"/>
              <a:t> </a:t>
            </a:r>
            <a:r>
              <a:rPr lang="ru-RU" dirty="0" err="1"/>
              <a:t>тұзақтармен</a:t>
            </a:r>
            <a:r>
              <a:rPr lang="ru-RU" dirty="0"/>
              <a:t> </a:t>
            </a:r>
            <a:r>
              <a:rPr lang="ru-RU" dirty="0" err="1"/>
              <a:t>ұсталады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60330D9-FE35-418D-6A2C-7CE0A72FD7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5466" y="2633188"/>
            <a:ext cx="8217031" cy="26785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0CBE51E-7B47-9D95-80B7-79877FA587EE}"/>
              </a:ext>
            </a:extLst>
          </p:cNvPr>
          <p:cNvSpPr txBox="1"/>
          <p:nvPr/>
        </p:nvSpPr>
        <p:spPr>
          <a:xfrm>
            <a:off x="2368091" y="5278065"/>
            <a:ext cx="763178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2-сурет. а –</a:t>
            </a:r>
            <a:r>
              <a:rPr lang="ru-RU" sz="2400" dirty="0" err="1"/>
              <a:t>затвордағы</a:t>
            </a:r>
            <a:r>
              <a:rPr lang="ru-RU" sz="2400" dirty="0"/>
              <a:t> </a:t>
            </a:r>
            <a:r>
              <a:rPr lang="ru-RU" sz="2400" dirty="0" err="1"/>
              <a:t>кернеу</a:t>
            </a:r>
            <a:r>
              <a:rPr lang="ru-RU" sz="2400" dirty="0"/>
              <a:t> 0 В-</a:t>
            </a:r>
            <a:r>
              <a:rPr lang="ru-RU" sz="2400" dirty="0" err="1"/>
              <a:t>ке</a:t>
            </a:r>
            <a:r>
              <a:rPr lang="ru-RU" sz="2400" dirty="0"/>
              <a:t> </a:t>
            </a:r>
            <a:r>
              <a:rPr lang="ru-RU" sz="2400" dirty="0" err="1"/>
              <a:t>тең</a:t>
            </a:r>
            <a:r>
              <a:rPr lang="ru-RU" sz="2400" dirty="0"/>
              <a:t>, ловушка </a:t>
            </a:r>
            <a:r>
              <a:rPr lang="ru-RU" sz="2400" dirty="0" err="1"/>
              <a:t>толтырылмаған</a:t>
            </a:r>
            <a:r>
              <a:rPr lang="ru-RU" sz="2400" dirty="0"/>
              <a:t>; б - </a:t>
            </a:r>
            <a:r>
              <a:rPr lang="ru-RU" sz="2400" dirty="0" err="1"/>
              <a:t>информацилық</a:t>
            </a:r>
            <a:r>
              <a:rPr lang="ru-RU" sz="2400" dirty="0"/>
              <a:t> </a:t>
            </a:r>
            <a:r>
              <a:rPr lang="ru-RU" sz="2400" dirty="0" err="1"/>
              <a:t>зарядтың</a:t>
            </a:r>
            <a:r>
              <a:rPr lang="ru-RU" sz="2400" dirty="0"/>
              <a:t> </a:t>
            </a:r>
            <a:r>
              <a:rPr lang="ru-RU" sz="2400" dirty="0" err="1"/>
              <a:t>жазылуы</a:t>
            </a:r>
            <a:r>
              <a:rPr lang="ru-RU" sz="2400" dirty="0"/>
              <a:t>; в - </a:t>
            </a:r>
            <a:r>
              <a:rPr lang="ru-RU" sz="2400" dirty="0" err="1"/>
              <a:t>информациялық</a:t>
            </a:r>
            <a:r>
              <a:rPr lang="ru-RU" sz="2400" dirty="0"/>
              <a:t> </a:t>
            </a:r>
            <a:r>
              <a:rPr lang="ru-RU" sz="2400" dirty="0" err="1"/>
              <a:t>зарядты</a:t>
            </a:r>
            <a:r>
              <a:rPr lang="ru-RU" sz="2400" dirty="0"/>
              <a:t> </a:t>
            </a:r>
            <a:r>
              <a:rPr lang="ru-RU" sz="2400" dirty="0" err="1"/>
              <a:t>өшіру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1149210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E32EEE-EE47-7D94-66BE-D14A1BE55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8219"/>
            <a:ext cx="10515600" cy="581874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Затвордан</a:t>
            </a:r>
            <a:r>
              <a:rPr lang="ru-RU" dirty="0"/>
              <a:t> </a:t>
            </a:r>
            <a:r>
              <a:rPr lang="ru-RU" dirty="0" err="1"/>
              <a:t>кернеуді</a:t>
            </a:r>
            <a:r>
              <a:rPr lang="ru-RU" dirty="0"/>
              <a:t> </a:t>
            </a:r>
            <a:r>
              <a:rPr lang="ru-RU" dirty="0" err="1"/>
              <a:t>алып</a:t>
            </a:r>
            <a:r>
              <a:rPr lang="ru-RU" dirty="0"/>
              <a:t> </a:t>
            </a:r>
            <a:r>
              <a:rPr lang="ru-RU" dirty="0" err="1"/>
              <a:t>тастағаннан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айдалған</a:t>
            </a:r>
            <a:r>
              <a:rPr lang="ru-RU" dirty="0"/>
              <a:t> заряд </a:t>
            </a:r>
            <a:r>
              <a:rPr lang="ru-RU" dirty="0" err="1"/>
              <a:t>ұзақ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бойы</a:t>
            </a:r>
            <a:r>
              <a:rPr lang="ru-RU" dirty="0"/>
              <a:t> </a:t>
            </a:r>
            <a:r>
              <a:rPr lang="ru-RU" dirty="0" err="1"/>
              <a:t>тұзақ</a:t>
            </a:r>
            <a:r>
              <a:rPr lang="ru-RU" dirty="0"/>
              <a:t> </a:t>
            </a:r>
            <a:r>
              <a:rPr lang="ru-RU" dirty="0" err="1"/>
              <a:t>орталықтарында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кіріктірілген</a:t>
            </a:r>
            <a:r>
              <a:rPr lang="ru-RU" dirty="0"/>
              <a:t> </a:t>
            </a:r>
            <a:r>
              <a:rPr lang="ru-RU" dirty="0" err="1"/>
              <a:t>инверсиялық</a:t>
            </a:r>
            <a:r>
              <a:rPr lang="ru-RU" dirty="0"/>
              <a:t> </a:t>
            </a:r>
            <a:r>
              <a:rPr lang="ru-RU" dirty="0" err="1"/>
              <a:t>арнаның</a:t>
            </a:r>
            <a:r>
              <a:rPr lang="ru-RU" dirty="0"/>
              <a:t> </a:t>
            </a:r>
            <a:r>
              <a:rPr lang="ru-RU" dirty="0" err="1"/>
              <a:t>болуына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келеді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/>
              <a:t>Теріс</a:t>
            </a:r>
            <a:r>
              <a:rPr lang="ru-RU" dirty="0"/>
              <a:t> </a:t>
            </a:r>
            <a:r>
              <a:rPr lang="ru-RU" dirty="0" err="1"/>
              <a:t>кернеу</a:t>
            </a:r>
            <a:r>
              <a:rPr lang="ru-RU" dirty="0"/>
              <a:t> </a:t>
            </a:r>
            <a:r>
              <a:rPr lang="ru-RU" dirty="0" err="1"/>
              <a:t>импульсі</a:t>
            </a:r>
            <a:r>
              <a:rPr lang="ru-RU" dirty="0"/>
              <a:t> - </a:t>
            </a:r>
            <a:r>
              <a:rPr lang="en-US" dirty="0"/>
              <a:t>VGS </a:t>
            </a:r>
            <a:r>
              <a:rPr lang="ru-RU" dirty="0" err="1"/>
              <a:t>қақпаға</a:t>
            </a:r>
            <a:r>
              <a:rPr lang="ru-RU" dirty="0"/>
              <a:t> </a:t>
            </a:r>
            <a:r>
              <a:rPr lang="ru-RU" dirty="0" err="1"/>
              <a:t>берілгенде</a:t>
            </a:r>
            <a:r>
              <a:rPr lang="ru-RU" dirty="0"/>
              <a:t>, </a:t>
            </a:r>
            <a:r>
              <a:rPr lang="ru-RU" dirty="0" err="1"/>
              <a:t>электрондар</a:t>
            </a:r>
            <a:r>
              <a:rPr lang="ru-RU" dirty="0"/>
              <a:t> кремний </a:t>
            </a:r>
            <a:r>
              <a:rPr lang="ru-RU" dirty="0" err="1"/>
              <a:t>нитридіндегі</a:t>
            </a:r>
            <a:r>
              <a:rPr lang="ru-RU" dirty="0"/>
              <a:t> </a:t>
            </a:r>
            <a:r>
              <a:rPr lang="ru-RU" dirty="0" err="1"/>
              <a:t>тұзақтардан</a:t>
            </a:r>
            <a:r>
              <a:rPr lang="ru-RU" dirty="0"/>
              <a:t> </a:t>
            </a:r>
            <a:r>
              <a:rPr lang="ru-RU" dirty="0" err="1"/>
              <a:t>жартылай</a:t>
            </a:r>
            <a:r>
              <a:rPr lang="ru-RU" dirty="0"/>
              <a:t> </a:t>
            </a:r>
            <a:r>
              <a:rPr lang="ru-RU" dirty="0" err="1"/>
              <a:t>өткізгіштің</a:t>
            </a:r>
            <a:r>
              <a:rPr lang="ru-RU" dirty="0"/>
              <a:t> </a:t>
            </a:r>
            <a:r>
              <a:rPr lang="ru-RU" dirty="0" err="1"/>
              <a:t>өткізгіштік</a:t>
            </a:r>
            <a:r>
              <a:rPr lang="ru-RU" dirty="0"/>
              <a:t> </a:t>
            </a:r>
            <a:r>
              <a:rPr lang="ru-RU" dirty="0" err="1"/>
              <a:t>зонасына</a:t>
            </a:r>
            <a:r>
              <a:rPr lang="ru-RU" dirty="0"/>
              <a:t> </a:t>
            </a:r>
            <a:r>
              <a:rPr lang="ru-RU" dirty="0" err="1"/>
              <a:t>туннельденеді</a:t>
            </a:r>
            <a:r>
              <a:rPr lang="ru-RU" dirty="0"/>
              <a:t> (3-сурет). </a:t>
            </a:r>
            <a:r>
              <a:rPr lang="ru-RU" dirty="0" err="1"/>
              <a:t>Затвордан</a:t>
            </a:r>
            <a:r>
              <a:rPr lang="ru-RU" dirty="0"/>
              <a:t> </a:t>
            </a:r>
            <a:r>
              <a:rPr lang="ru-RU" dirty="0" err="1"/>
              <a:t>кернеу</a:t>
            </a:r>
            <a:r>
              <a:rPr lang="ru-RU" dirty="0"/>
              <a:t> </a:t>
            </a:r>
            <a:r>
              <a:rPr lang="ru-RU" dirty="0" err="1"/>
              <a:t>жойылған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инверсиялық</a:t>
            </a:r>
            <a:r>
              <a:rPr lang="ru-RU" dirty="0"/>
              <a:t> </a:t>
            </a:r>
            <a:r>
              <a:rPr lang="ru-RU" dirty="0" err="1"/>
              <a:t>арна</a:t>
            </a:r>
            <a:r>
              <a:rPr lang="ru-RU" dirty="0"/>
              <a:t> </a:t>
            </a:r>
            <a:r>
              <a:rPr lang="ru-RU" dirty="0" err="1"/>
              <a:t>жоғалады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1291410-DCFC-60AB-F50A-DC08120A3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3123" y="3803717"/>
            <a:ext cx="2505075" cy="228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0B1EA19-7E3E-58F9-3C84-F0563C834A93}"/>
              </a:ext>
            </a:extLst>
          </p:cNvPr>
          <p:cNvSpPr txBox="1"/>
          <p:nvPr/>
        </p:nvSpPr>
        <p:spPr>
          <a:xfrm>
            <a:off x="5589221" y="6315115"/>
            <a:ext cx="11728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3</a:t>
            </a:r>
            <a:r>
              <a:rPr lang="ru-RU" sz="1800" dirty="0"/>
              <a:t>-сурет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840460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A1638-2B5F-D0FA-4538-6D2779ABD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Қалқымалы</a:t>
            </a:r>
            <a:r>
              <a:rPr lang="ru-RU" dirty="0"/>
              <a:t> (</a:t>
            </a:r>
            <a:r>
              <a:rPr lang="ru-RU" dirty="0" err="1"/>
              <a:t>өзгермелі</a:t>
            </a:r>
            <a:r>
              <a:rPr lang="ru-RU" dirty="0"/>
              <a:t>) </a:t>
            </a:r>
            <a:r>
              <a:rPr lang="ru-RU" dirty="0" err="1"/>
              <a:t>қақпасы</a:t>
            </a:r>
            <a:r>
              <a:rPr lang="ru-RU" dirty="0"/>
              <a:t> бар МДП</a:t>
            </a:r>
            <a:r>
              <a:rPr lang="en-US" dirty="0"/>
              <a:t> </a:t>
            </a:r>
            <a:r>
              <a:rPr lang="ru-RU" dirty="0"/>
              <a:t>транзистор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43FB3F-0F66-21FE-EA03-936766C96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транзисторларда</a:t>
            </a:r>
            <a:r>
              <a:rPr lang="ru-RU" dirty="0"/>
              <a:t> </a:t>
            </a:r>
            <a:r>
              <a:rPr lang="ru-RU" dirty="0" err="1"/>
              <a:t>инъекциялық</a:t>
            </a:r>
            <a:r>
              <a:rPr lang="ru-RU" dirty="0"/>
              <a:t> заряд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затвордың</a:t>
            </a:r>
            <a:r>
              <a:rPr lang="ru-RU" dirty="0"/>
              <a:t> </a:t>
            </a:r>
            <a:r>
              <a:rPr lang="ru-RU" dirty="0" err="1"/>
              <a:t>диэлектрлік</a:t>
            </a:r>
            <a:r>
              <a:rPr lang="ru-RU" dirty="0"/>
              <a:t> </a:t>
            </a:r>
            <a:r>
              <a:rPr lang="ru-RU" dirty="0" err="1"/>
              <a:t>қабаттары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қалқымалы</a:t>
            </a:r>
            <a:r>
              <a:rPr lang="ru-RU" dirty="0"/>
              <a:t> </a:t>
            </a:r>
            <a:r>
              <a:rPr lang="ru-RU" dirty="0" err="1"/>
              <a:t>қақпада</a:t>
            </a:r>
            <a:r>
              <a:rPr lang="ru-RU" dirty="0"/>
              <a:t> </a:t>
            </a:r>
            <a:r>
              <a:rPr lang="ru-RU" dirty="0" err="1"/>
              <a:t>сақталады</a:t>
            </a:r>
            <a:r>
              <a:rPr lang="ru-RU" dirty="0"/>
              <a:t>. </a:t>
            </a:r>
            <a:r>
              <a:rPr lang="ru-RU" dirty="0" err="1"/>
              <a:t>Қалқымалы</a:t>
            </a:r>
            <a:r>
              <a:rPr lang="ru-RU" dirty="0"/>
              <a:t> поликремний затворы бар </a:t>
            </a:r>
            <a:r>
              <a:rPr lang="ru-RU" dirty="0" err="1"/>
              <a:t>лавинді-инъекциялық</a:t>
            </a:r>
            <a:r>
              <a:rPr lang="ru-RU" dirty="0"/>
              <a:t> МДП</a:t>
            </a:r>
            <a:r>
              <a:rPr lang="en-US" dirty="0"/>
              <a:t> </a:t>
            </a:r>
            <a:r>
              <a:rPr lang="ru-RU" dirty="0" err="1"/>
              <a:t>транзисторының</a:t>
            </a:r>
            <a:r>
              <a:rPr lang="ru-RU" dirty="0"/>
              <a:t> </a:t>
            </a:r>
            <a:r>
              <a:rPr lang="ru-RU" dirty="0" err="1"/>
              <a:t>құрылымы</a:t>
            </a:r>
            <a:r>
              <a:rPr lang="ru-RU" dirty="0"/>
              <a:t> </a:t>
            </a:r>
            <a:r>
              <a:rPr lang="ru-RU" dirty="0" err="1"/>
              <a:t>суретте</a:t>
            </a:r>
            <a:r>
              <a:rPr lang="ru-RU" dirty="0"/>
              <a:t> </a:t>
            </a:r>
            <a:r>
              <a:rPr lang="ru-RU" dirty="0" err="1"/>
              <a:t>көрсетілген</a:t>
            </a:r>
            <a:r>
              <a:rPr lang="ru-RU" dirty="0"/>
              <a:t>.</a:t>
            </a:r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5B4C6BF-6F45-9887-468F-CB925AC07F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10"/>
          <a:stretch/>
        </p:blipFill>
        <p:spPr>
          <a:xfrm>
            <a:off x="3704451" y="3793786"/>
            <a:ext cx="5048250" cy="217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946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9448</TotalTime>
  <Words>1490</Words>
  <Application>Microsoft Office PowerPoint</Application>
  <PresentationFormat>Широкоэкранный</PresentationFormat>
  <Paragraphs>66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Тема Office</vt:lpstr>
      <vt:lpstr>Микроэлектроника 13-лекция  Жартылай өткізгішті ПЗУ-дың (ROM – Read-only memory, тек оқуға арналған жадының) элементтері</vt:lpstr>
      <vt:lpstr>Негізгі қолданылған әдебиет</vt:lpstr>
      <vt:lpstr>Презентация PowerPoint</vt:lpstr>
      <vt:lpstr>Презентация PowerPoint</vt:lpstr>
      <vt:lpstr>МНОП-транзистор</vt:lpstr>
      <vt:lpstr>Презентация PowerPoint</vt:lpstr>
      <vt:lpstr>Презентация PowerPoint</vt:lpstr>
      <vt:lpstr>Презентация PowerPoint</vt:lpstr>
      <vt:lpstr>Қалқымалы (өзгермелі) қақпасы бар МДП транзистор</vt:lpstr>
      <vt:lpstr>Презентация PowerPoint</vt:lpstr>
      <vt:lpstr>Презентация PowerPoint</vt:lpstr>
      <vt:lpstr>!!!!</vt:lpstr>
      <vt:lpstr>Екі затворлы МДП-транзистор </vt:lpstr>
      <vt:lpstr>Презентация PowerPoint</vt:lpstr>
      <vt:lpstr>Приборы с зарядовой связью (ПЗС) CCD, charge-coupled device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оптикалық енгізу әдісі</vt:lpstr>
      <vt:lpstr>Презентация PowerPoint</vt:lpstr>
      <vt:lpstr>p-n өткелінің көмегімен зарядты инъекциялау арқылы ақпаратты енгізу әдісі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Интегралды схема</dc:title>
  <dc:creator>beibit</dc:creator>
  <cp:lastModifiedBy>beibit</cp:lastModifiedBy>
  <cp:revision>378</cp:revision>
  <dcterms:created xsi:type="dcterms:W3CDTF">2023-01-29T05:23:02Z</dcterms:created>
  <dcterms:modified xsi:type="dcterms:W3CDTF">2023-04-18T04:44:10Z</dcterms:modified>
</cp:coreProperties>
</file>